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77" userDrawn="1">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EAAB"/>
    <a:srgbClr val="CCF0C6"/>
    <a:srgbClr val="B7EBA9"/>
    <a:srgbClr val="DCF5D7"/>
    <a:srgbClr val="B3EBAD"/>
    <a:srgbClr val="C8F2CA"/>
    <a:srgbClr val="B6EAAC"/>
    <a:srgbClr val="95E52E"/>
    <a:srgbClr val="B0EAB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735" autoAdjust="0"/>
    <p:restoredTop sz="96370" autoAdjust="0"/>
  </p:normalViewPr>
  <p:slideViewPr>
    <p:cSldViewPr>
      <p:cViewPr>
        <p:scale>
          <a:sx n="50" d="100"/>
          <a:sy n="50" d="100"/>
        </p:scale>
        <p:origin x="470" y="-427"/>
      </p:cViewPr>
      <p:guideLst>
        <p:guide orient="horz" pos="909"/>
        <p:guide orient="horz" pos="767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8"/>
            <a:ext cx="2919032" cy="492778"/>
          </a:xfrm>
          <a:prstGeom prst="rect">
            <a:avLst/>
          </a:prstGeom>
          <a:noFill/>
          <a:ln w="9525">
            <a:noFill/>
            <a:miter lim="800000"/>
            <a:headEnd/>
            <a:tailEnd/>
          </a:ln>
          <a:effectLst/>
        </p:spPr>
        <p:txBody>
          <a:bodyPr vert="horz" wrap="square" lIns="95220" tIns="47613" rIns="95220" bIns="47613"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8"/>
            <a:ext cx="2919032" cy="492778"/>
          </a:xfrm>
          <a:prstGeom prst="rect">
            <a:avLst/>
          </a:prstGeom>
          <a:noFill/>
          <a:ln w="9525">
            <a:noFill/>
            <a:miter lim="800000"/>
            <a:headEnd/>
            <a:tailEnd/>
          </a:ln>
          <a:effectLst/>
        </p:spPr>
        <p:txBody>
          <a:bodyPr vert="horz" wrap="square" lIns="95220" tIns="47613" rIns="95220" bIns="47613"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046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2" y="4686012"/>
            <a:ext cx="4940363" cy="4439611"/>
          </a:xfrm>
          <a:prstGeom prst="rect">
            <a:avLst/>
          </a:prstGeom>
          <a:noFill/>
          <a:ln w="9525">
            <a:noFill/>
            <a:miter lim="800000"/>
            <a:headEnd/>
            <a:tailEnd/>
          </a:ln>
          <a:effectLst/>
        </p:spPr>
        <p:txBody>
          <a:bodyPr vert="horz" wrap="square" lIns="95220" tIns="47613" rIns="95220" bIns="476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8"/>
          </a:xfrm>
          <a:prstGeom prst="rect">
            <a:avLst/>
          </a:prstGeom>
          <a:noFill/>
          <a:ln w="9525">
            <a:noFill/>
            <a:miter lim="800000"/>
            <a:headEnd/>
            <a:tailEnd/>
          </a:ln>
          <a:effectLst/>
        </p:spPr>
        <p:txBody>
          <a:bodyPr vert="horz" wrap="square" lIns="95220" tIns="47613" rIns="95220" bIns="47613"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8"/>
          </a:xfrm>
          <a:prstGeom prst="rect">
            <a:avLst/>
          </a:prstGeom>
          <a:noFill/>
          <a:ln w="9525">
            <a:noFill/>
            <a:miter lim="800000"/>
            <a:headEnd/>
            <a:tailEnd/>
          </a:ln>
          <a:effectLst/>
        </p:spPr>
        <p:txBody>
          <a:bodyPr vert="horz" wrap="square" lIns="95220" tIns="47613" rIns="95220" bIns="47613"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65833B51-8D0E-4DF5-A04B-F02CA997481C}" type="slidenum">
              <a:rPr lang="en-US" altLang="ja-JP" smtClean="0"/>
              <a:pPr/>
              <a:t>1</a:t>
            </a:fld>
            <a:endParaRPr lang="en-US" altLang="ja-JP"/>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3092568" cy="649499"/>
          </a:xfrm>
          <a:prstGeom prst="rect">
            <a:avLst/>
          </a:prstGeom>
          <a:noFill/>
          <a:ln w="9525">
            <a:noFill/>
            <a:miter lim="800000"/>
            <a:headEnd/>
            <a:tailEnd/>
          </a:ln>
        </p:spPr>
        <p:txBody>
          <a:bodyPr lIns="82809" tIns="9908" rIns="82809" bIns="9908" anchor="ctr"/>
          <a:lstStyle/>
          <a:p>
            <a:pPr algn="just">
              <a:defRPr/>
            </a:pPr>
            <a:r>
              <a:rPr lang="ja-JP" altLang="en-US" sz="1600" b="1" dirty="0">
                <a:latin typeface="+mj-ea"/>
                <a:ea typeface="+mj-ea"/>
                <a:cs typeface="ＭＳ Ｐゴシック" pitchFamily="50" charset="-128"/>
              </a:rPr>
              <a:t>申込締切　</a:t>
            </a:r>
            <a:r>
              <a:rPr lang="en-US" altLang="ja-JP" sz="2800" b="1" dirty="0">
                <a:latin typeface="+mj-ea"/>
                <a:ea typeface="+mj-ea"/>
                <a:cs typeface="ＭＳ Ｐゴシック" pitchFamily="50" charset="-128"/>
              </a:rPr>
              <a:t>6</a:t>
            </a:r>
            <a:r>
              <a:rPr lang="ja-JP" altLang="en-US" sz="2800" b="1" dirty="0">
                <a:latin typeface="+mj-ea"/>
                <a:ea typeface="+mj-ea"/>
                <a:cs typeface="ＭＳ Ｐゴシック" pitchFamily="50" charset="-128"/>
              </a:rPr>
              <a:t>月</a:t>
            </a:r>
            <a:r>
              <a:rPr lang="en-US" altLang="ja-JP" sz="2800" b="1" dirty="0">
                <a:latin typeface="+mj-ea"/>
                <a:ea typeface="+mj-ea"/>
                <a:cs typeface="ＭＳ Ｐゴシック" pitchFamily="50" charset="-128"/>
              </a:rPr>
              <a:t>25</a:t>
            </a:r>
            <a:r>
              <a:rPr lang="ja-JP" altLang="en-US" sz="2800" b="1" dirty="0">
                <a:latin typeface="+mj-ea"/>
                <a:ea typeface="+mj-ea"/>
                <a:cs typeface="ＭＳ Ｐゴシック" pitchFamily="50" charset="-128"/>
              </a:rPr>
              <a:t>日（金）</a:t>
            </a:r>
            <a:endParaRPr lang="ja-JP" altLang="en-US" sz="3200" b="1" dirty="0">
              <a:latin typeface="+mj-ea"/>
              <a:ea typeface="+mj-ea"/>
              <a:cs typeface="ＭＳ Ｐゴシック" pitchFamily="50" charset="-128"/>
            </a:endParaRPr>
          </a:p>
        </p:txBody>
      </p:sp>
      <p:sp>
        <p:nvSpPr>
          <p:cNvPr id="6" name="Text Box 5"/>
          <p:cNvSpPr txBox="1">
            <a:spLocks noChangeArrowheads="1"/>
          </p:cNvSpPr>
          <p:nvPr/>
        </p:nvSpPr>
        <p:spPr bwMode="auto">
          <a:xfrm>
            <a:off x="543750" y="2478976"/>
            <a:ext cx="9353488" cy="696912"/>
          </a:xfrm>
          <a:prstGeom prst="rect">
            <a:avLst/>
          </a:prstGeom>
          <a:noFill/>
          <a:ln w="9525">
            <a:noFill/>
            <a:miter lim="800000"/>
            <a:headEnd/>
            <a:tailEnd/>
          </a:ln>
        </p:spPr>
        <p:txBody>
          <a:bodyPr lIns="82809" tIns="9908" rIns="82809" bIns="9908" anchor="ctr"/>
          <a:lstStyle/>
          <a:p>
            <a:pPr algn="ctr">
              <a:spcBef>
                <a:spcPts val="668"/>
              </a:spcBef>
              <a:defRPr/>
            </a:pPr>
            <a:r>
              <a:rPr lang="en-US" altLang="ja-JP" sz="1800" b="1" dirty="0">
                <a:latin typeface="+mj-ea"/>
                <a:ea typeface="+mj-ea"/>
                <a:cs typeface="ＭＳ Ｐゴシック" pitchFamily="50" charset="-128"/>
              </a:rPr>
              <a:t>2021</a:t>
            </a:r>
            <a:r>
              <a:rPr lang="ja-JP" altLang="en-US" sz="1800" b="1" dirty="0">
                <a:latin typeface="+mj-ea"/>
                <a:ea typeface="+mj-ea"/>
                <a:cs typeface="ＭＳ Ｐゴシック" pitchFamily="50" charset="-128"/>
              </a:rPr>
              <a:t>年度春季シンポジウム</a:t>
            </a:r>
            <a:r>
              <a:rPr lang="ja-JP" altLang="en-US" sz="1800" dirty="0">
                <a:latin typeface="+mj-ea"/>
                <a:ea typeface="+mj-ea"/>
                <a:cs typeface="ＭＳ Ｐゴシック" pitchFamily="50" charset="-128"/>
              </a:rPr>
              <a:t> </a:t>
            </a:r>
            <a:r>
              <a:rPr lang="ja-JP" altLang="en-US" sz="2000" dirty="0">
                <a:latin typeface="+mj-ea"/>
                <a:ea typeface="+mj-ea"/>
                <a:cs typeface="ＭＳ Ｐゴシック" pitchFamily="50" charset="-128"/>
              </a:rPr>
              <a:t>：</a:t>
            </a:r>
            <a:r>
              <a:rPr lang="ja-JP" altLang="en-US" sz="2000" b="1" dirty="0">
                <a:latin typeface="+mj-ea"/>
                <a:ea typeface="+mj-ea"/>
                <a:cs typeface="ＭＳ Ｐゴシック" pitchFamily="50" charset="-128"/>
              </a:rPr>
              <a:t>持続可能な社会の実現に向けて</a:t>
            </a:r>
            <a:r>
              <a:rPr lang="ja-JP" altLang="en-US" sz="1400" b="1" dirty="0">
                <a:latin typeface="+mj-ea"/>
                <a:ea typeface="+mj-ea"/>
                <a:cs typeface="ＭＳ Ｐゴシック" pitchFamily="50" charset="-128"/>
              </a:rPr>
              <a:t>～</a:t>
            </a:r>
            <a:endParaRPr lang="ja-JP" altLang="en-US" sz="2000" dirty="0">
              <a:latin typeface="+mj-ea"/>
              <a:ea typeface="+mj-ea"/>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085088030"/>
              </p:ext>
            </p:extLst>
          </p:nvPr>
        </p:nvGraphicFramePr>
        <p:xfrm>
          <a:off x="543750" y="3108884"/>
          <a:ext cx="9429273" cy="8431897"/>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06986">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合計金額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お申込者様それぞれに</a:t>
                      </a:r>
                      <a:endParaRPr kumimoji="1" lang="en-US" altLang="ja-JP" sz="1200">
                        <a:latin typeface="+mn-ea"/>
                        <a:ea typeface="+mn-ea"/>
                      </a:endParaRPr>
                    </a:p>
                    <a:p>
                      <a:pPr algn="ctr"/>
                      <a:r>
                        <a:rPr kumimoji="1" lang="ja-JP" altLang="en-US" sz="1200">
                          <a:latin typeface="+mn-ea"/>
                          <a:ea typeface="+mn-ea"/>
                        </a:rPr>
                        <a:t>メールアドレスをお書きください。</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4">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□賛助団体会員及び</a:t>
                      </a:r>
                      <a:endParaRPr kumimoji="1" lang="en-US" altLang="ja-JP" sz="1200" dirty="0">
                        <a:latin typeface="+mn-ea"/>
                        <a:ea typeface="+mn-ea"/>
                      </a:endParaRPr>
                    </a:p>
                    <a:p>
                      <a:pPr algn="l">
                        <a:lnSpc>
                          <a:spcPct val="150000"/>
                        </a:lnSpc>
                        <a:spcBef>
                          <a:spcPts val="300"/>
                        </a:spcBef>
                      </a:pPr>
                      <a:r>
                        <a:rPr kumimoji="1" lang="ja-JP" altLang="en-US" sz="1200" dirty="0">
                          <a:latin typeface="+mn-ea"/>
                          <a:ea typeface="+mn-ea"/>
                        </a:rPr>
                        <a:t>　　       協力団体会員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4">
                  <a:txBody>
                    <a:bodyPr/>
                    <a:lstStyle/>
                    <a:p>
                      <a:pPr algn="l"/>
                      <a:r>
                        <a:rPr kumimoji="1" lang="en-US" altLang="ja-JP" sz="1200" dirty="0"/>
                        <a:t>※</a:t>
                      </a:r>
                      <a:r>
                        <a:rPr kumimoji="1" lang="ja-JP" altLang="en-US" sz="1200" dirty="0"/>
                        <a:t>お申込みいただいた方</a:t>
                      </a:r>
                      <a:endParaRPr kumimoji="1" lang="en-US" altLang="ja-JP" sz="1200" dirty="0"/>
                    </a:p>
                    <a:p>
                      <a:pPr algn="l"/>
                      <a:r>
                        <a:rPr kumimoji="1" lang="ja-JP" altLang="en-US" sz="1200" dirty="0"/>
                        <a:t>全員に、受付確認メールと一緒にご請求書をお送りさせていただきますので、それによりお振込みをお願いいたします。</a:t>
                      </a:r>
                      <a:endParaRPr kumimoji="1" lang="en-US" altLang="ja-JP" sz="1200" dirty="0"/>
                    </a:p>
                    <a:p>
                      <a:pPr algn="l"/>
                      <a:r>
                        <a:rPr kumimoji="1" lang="en-US" altLang="ja-JP" sz="1200" dirty="0"/>
                        <a:t>※</a:t>
                      </a:r>
                      <a:r>
                        <a:rPr kumimoji="1" lang="ja-JP" altLang="en-US" sz="1200" dirty="0"/>
                        <a:t>受付確認メールに受付番号を記載してありますので、お手数をお掛けして申し訳ございませんが、お振込みの際には受付番号をご入力いただきますよう、併せてお願いいたします。</a:t>
                      </a:r>
                      <a:endParaRPr kumimoji="1" lang="en-US" altLang="ja-JP" sz="1200" dirty="0"/>
                    </a:p>
                    <a:p>
                      <a:pPr algn="l"/>
                      <a:endParaRPr kumimoji="1" lang="ja-JP" altLang="en-US" sz="1100" dirty="0"/>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ja-JP" altLang="en-US" sz="1100" dirty="0">
                          <a:latin typeface="+mn-ea"/>
                          <a:ea typeface="+mn-ea"/>
                        </a:rPr>
                        <a:t>（ふりがな）</a:t>
                      </a:r>
                      <a:endParaRPr kumimoji="1" lang="en-US" altLang="ja-JP" sz="1100" dirty="0">
                        <a:latin typeface="+mn-ea"/>
                        <a:ea typeface="+mn-ea"/>
                      </a:endParaRPr>
                    </a:p>
                    <a:p>
                      <a:pPr algn="ctr"/>
                      <a:r>
                        <a:rPr kumimoji="1" lang="ja-JP" altLang="en-US" sz="1100" dirty="0">
                          <a:latin typeface="+mn-ea"/>
                          <a:ea typeface="+mn-ea"/>
                        </a:rPr>
                        <a:t>氏名　１</a:t>
                      </a:r>
                      <a:endParaRPr kumimoji="1" lang="en-US" altLang="ja-JP" sz="1100" dirty="0">
                        <a:latin typeface="+mn-ea"/>
                        <a:ea typeface="+mn-ea"/>
                      </a:endParaRPr>
                    </a:p>
                    <a:p>
                      <a:pPr algn="ctr"/>
                      <a:endParaRPr kumimoji="1" lang="en-US" altLang="ja-JP" sz="1100" dirty="0">
                        <a:latin typeface="+mn-ea"/>
                        <a:ea typeface="+mn-ea"/>
                      </a:endParaRPr>
                    </a:p>
                  </a:txBody>
                  <a:tcPr marL="103696" marR="103696" marT="54547" marB="54547" anchor="ctr"/>
                </a:tc>
                <a:tc gridSpan="3">
                  <a:txBody>
                    <a:bodyPr/>
                    <a:lstStyle/>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701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t>E-mail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a:ea typeface="+mn-ea"/>
                          <a:cs typeface="+mn-cs"/>
                        </a:rPr>
                        <a:t>必須</a:t>
                      </a: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algn="ctr"/>
                      <a:endParaRPr kumimoji="1" lang="ja-JP" altLang="en-US" sz="1800" dirty="0">
                        <a:latin typeface="+mn-ea"/>
                        <a:ea typeface="+mn-ea"/>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581092">
                <a:tc>
                  <a:txBody>
                    <a:bodyPr/>
                    <a:lstStyle/>
                    <a:p>
                      <a:pPr algn="ctr"/>
                      <a:r>
                        <a:rPr kumimoji="1" lang="ja-JP" altLang="en-US" sz="1100" dirty="0">
                          <a:latin typeface="+mn-ea"/>
                          <a:ea typeface="+mn-ea"/>
                        </a:rPr>
                        <a:t>（ふりがな）</a:t>
                      </a:r>
                      <a:endParaRPr kumimoji="1" lang="en-US" altLang="ja-JP" sz="1100" dirty="0">
                        <a:latin typeface="+mn-ea"/>
                        <a:ea typeface="+mn-ea"/>
                      </a:endParaRPr>
                    </a:p>
                    <a:p>
                      <a:pPr algn="ctr"/>
                      <a:r>
                        <a:rPr kumimoji="1" lang="ja-JP" altLang="en-US" sz="1100" dirty="0">
                          <a:latin typeface="+mn-ea"/>
                          <a:ea typeface="+mn-ea"/>
                        </a:rPr>
                        <a:t>氏　名　</a:t>
                      </a:r>
                      <a:r>
                        <a:rPr kumimoji="1" lang="en-US" altLang="ja-JP" sz="1100" dirty="0">
                          <a:latin typeface="+mn-ea"/>
                          <a:ea typeface="+mn-ea"/>
                        </a:rPr>
                        <a:t>2</a:t>
                      </a:r>
                      <a:endParaRPr kumimoji="1" lang="ja-JP" altLang="en-US" sz="1100" dirty="0">
                        <a:latin typeface="+mn-ea"/>
                        <a:ea typeface="+mn-ea"/>
                      </a:endParaRPr>
                    </a:p>
                  </a:txBody>
                  <a:tcPr marL="103696" marR="103696" marT="54547" marB="54547" anchor="ctr"/>
                </a:tc>
                <a:tc gridSpan="3">
                  <a:txBody>
                    <a:bodyPr/>
                    <a:lstStyle/>
                    <a:p>
                      <a:pPr algn="ctr"/>
                      <a:endParaRPr kumimoji="1" lang="ja-JP" altLang="en-US" sz="1200" dirty="0">
                        <a:latin typeface="+mn-ea"/>
                        <a:ea typeface="+mn-ea"/>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7"/>
                  </a:ext>
                </a:extLst>
              </a:tr>
              <a:tr h="701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t>E-mail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a:ea typeface="+mn-ea"/>
                          <a:cs typeface="+mn-cs"/>
                        </a:rPr>
                        <a:t>必須</a:t>
                      </a: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協賛・</a:t>
                      </a:r>
                      <a:r>
                        <a:rPr kumimoji="1" lang="ja-JP" altLang="en-US" sz="1400" dirty="0"/>
                        <a:t>協力団体会員：</a:t>
                      </a:r>
                      <a:r>
                        <a:rPr kumimoji="1" lang="en-US" altLang="ja-JP" sz="1400" dirty="0"/>
                        <a:t>5,000</a:t>
                      </a:r>
                      <a:r>
                        <a:rPr kumimoji="1" lang="ja-JP" altLang="en-US" sz="1400" dirty="0"/>
                        <a:t>円　　非会員：</a:t>
                      </a:r>
                      <a:r>
                        <a:rPr kumimoji="1" lang="en-US" altLang="ja-JP" sz="1400" dirty="0"/>
                        <a:t>10,000</a:t>
                      </a:r>
                      <a:r>
                        <a:rPr kumimoji="1" lang="ja-JP" altLang="en-US" sz="1400" dirty="0"/>
                        <a:t>円　　自治体職員：</a:t>
                      </a:r>
                      <a:r>
                        <a:rPr kumimoji="1" lang="en-US" altLang="ja-JP" sz="1400" dirty="0"/>
                        <a:t>4,000</a:t>
                      </a:r>
                      <a:r>
                        <a:rPr kumimoji="1" lang="ja-JP" altLang="en-US" sz="1400" dirty="0"/>
                        <a:t>円　　学生：</a:t>
                      </a:r>
                      <a:r>
                        <a:rPr kumimoji="1" lang="en-US" altLang="ja-JP" sz="1400" dirty="0"/>
                        <a:t>2,000</a:t>
                      </a:r>
                      <a:r>
                        <a:rPr kumimoji="1" lang="ja-JP" altLang="en-US" sz="1400" dirty="0"/>
                        <a:t>円　　</a:t>
                      </a:r>
                      <a:endParaRPr kumimoji="1" lang="en-US" altLang="ja-JP" sz="1400" dirty="0"/>
                    </a:p>
                    <a:p>
                      <a:pPr marL="0" indent="180975" algn="ctr"/>
                      <a:r>
                        <a:rPr kumimoji="1" lang="en-US" altLang="ja-JP" sz="1100" dirty="0"/>
                        <a:t>※</a:t>
                      </a:r>
                      <a:r>
                        <a:rPr kumimoji="1" lang="ja-JP" altLang="en-US" sz="1100" dirty="0"/>
                        <a:t>協力団体については下記でご確認下さい。</a:t>
                      </a:r>
                      <a:endParaRPr kumimoji="1" lang="en-US" altLang="ja-JP" sz="1200" dirty="0"/>
                    </a:p>
                    <a:p>
                      <a:pPr algn="ct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お振込いただく際、振込人名義は</a:t>
                      </a:r>
                      <a:r>
                        <a:rPr lang="ja-JP" altLang="en-US" sz="1600" dirty="0"/>
                        <a:t>「</a:t>
                      </a:r>
                      <a:r>
                        <a:rPr lang="ja-JP" altLang="en-US" sz="1400" b="1" dirty="0">
                          <a:solidFill>
                            <a:schemeClr val="tx1"/>
                          </a:solidFill>
                        </a:rPr>
                        <a:t>受付番号＋申込者氏名</a:t>
                      </a:r>
                      <a:r>
                        <a:rPr lang="ja-JP" altLang="en-US" sz="1600" dirty="0"/>
                        <a:t>」</a:t>
                      </a:r>
                      <a:r>
                        <a:rPr lang="ja-JP" altLang="en-US" sz="1400" dirty="0"/>
                        <a:t>としてください。</a:t>
                      </a:r>
                      <a:r>
                        <a:rPr kumimoji="1" lang="ja-JP" altLang="en-US" sz="1400" dirty="0"/>
                        <a:t>　　　</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0" dirty="0">
                          <a:solidFill>
                            <a:schemeClr val="tx1"/>
                          </a:solidFill>
                        </a:rPr>
                        <a:t>個人名ではなく会社名振込になる場合は、振込業務担当者名・部署名、連絡先を必ずご記入下さい。</a:t>
                      </a:r>
                      <a:endParaRPr kumimoji="1" lang="en-US" altLang="ja-JP" sz="1400" b="0"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1353929" y="2301176"/>
            <a:ext cx="7764760" cy="355600"/>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900" b="1" dirty="0"/>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algn="ctr">
                <a:defRPr/>
              </a:pPr>
              <a:r>
                <a:rPr lang="ja-JP" altLang="en-US" sz="1900" b="1" dirty="0">
                  <a:solidFill>
                    <a:schemeClr val="bg1"/>
                  </a:solidFill>
                  <a:latin typeface="+mn-ea"/>
                  <a:cs typeface="ＭＳ Ｐゴシック" pitchFamily="50" charset="-128"/>
                </a:rPr>
                <a:t>事前登録申込用紙</a:t>
              </a:r>
            </a:p>
          </p:txBody>
        </p:sp>
      </p:grpSp>
      <p:sp>
        <p:nvSpPr>
          <p:cNvPr id="3" name="正方形/長方形 2"/>
          <p:cNvSpPr/>
          <p:nvPr/>
        </p:nvSpPr>
        <p:spPr>
          <a:xfrm>
            <a:off x="719994" y="12900939"/>
            <a:ext cx="9001000" cy="430887"/>
          </a:xfrm>
          <a:prstGeom prst="rect">
            <a:avLst/>
          </a:prstGeom>
        </p:spPr>
        <p:txBody>
          <a:bodyPr wrap="square">
            <a:spAutoFit/>
          </a:bodyPr>
          <a:lstStyle/>
          <a:p>
            <a:r>
              <a:rPr lang="ja-JP" altLang="en-US" sz="1100" dirty="0"/>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6156388" y="1079272"/>
            <a:ext cx="3810372" cy="1261884"/>
          </a:xfrm>
          <a:prstGeom prst="rect">
            <a:avLst/>
          </a:prstGeom>
        </p:spPr>
        <p:txBody>
          <a:bodyPr wrap="square">
            <a:spAutoFit/>
          </a:bodyPr>
          <a:lstStyle/>
          <a:p>
            <a:r>
              <a:rPr lang="ja-JP" altLang="en-US" sz="1600" b="1" u="sng" dirty="0">
                <a:latin typeface="+mn-lt"/>
                <a:ea typeface="+mn-ea"/>
              </a:rPr>
              <a:t>今回、メールにて視聴のためのＵＲＬを</a:t>
            </a:r>
            <a:endParaRPr lang="en-US" altLang="ja-JP" sz="1600" b="1" u="sng" dirty="0">
              <a:latin typeface="+mn-lt"/>
              <a:ea typeface="+mn-ea"/>
            </a:endParaRPr>
          </a:p>
          <a:p>
            <a:r>
              <a:rPr lang="ja-JP" altLang="en-US" sz="1600" b="1" u="sng" dirty="0">
                <a:latin typeface="+mn-lt"/>
                <a:ea typeface="+mn-ea"/>
              </a:rPr>
              <a:t>お送りさせていただく都合上、</a:t>
            </a:r>
            <a:endParaRPr lang="en-US" altLang="ja-JP" sz="1600" b="1" u="sng" dirty="0">
              <a:latin typeface="+mn-lt"/>
              <a:ea typeface="+mn-ea"/>
            </a:endParaRPr>
          </a:p>
          <a:p>
            <a:r>
              <a:rPr lang="ja-JP" altLang="en-US" sz="1600" b="1" dirty="0">
                <a:latin typeface="+mn-lt"/>
                <a:ea typeface="+mn-ea"/>
              </a:rPr>
              <a:t>メール添付にて返送ください。　　</a:t>
            </a:r>
            <a:r>
              <a:rPr lang="en-US" altLang="ja-JP" sz="1600" b="1" dirty="0">
                <a:latin typeface="+mn-lt"/>
                <a:ea typeface="+mn-ea"/>
                <a:hlinkClick r:id="rId3"/>
              </a:rPr>
              <a:t>info@riswme.co.jp</a:t>
            </a:r>
            <a:endParaRPr lang="en-US" altLang="ja-JP" sz="1600" b="1" dirty="0">
              <a:latin typeface="+mn-lt"/>
              <a:ea typeface="+mn-ea"/>
            </a:endParaRPr>
          </a:p>
          <a:p>
            <a:endParaRPr lang="en-US" altLang="ja-JP" sz="1200" b="1" u="sng" dirty="0">
              <a:latin typeface="+mn-lt"/>
              <a:ea typeface="+mn-ea"/>
            </a:endParaRPr>
          </a:p>
        </p:txBody>
      </p:sp>
      <p:sp>
        <p:nvSpPr>
          <p:cNvPr id="22" name="Rectangle 40">
            <a:extLst>
              <a:ext uri="{FF2B5EF4-FFF2-40B4-BE49-F238E27FC236}">
                <a16:creationId xmlns:a16="http://schemas.microsoft.com/office/drawing/2014/main" id="{37012022-E240-44A8-8941-CFA54294C4E0}"/>
              </a:ext>
            </a:extLst>
          </p:cNvPr>
          <p:cNvSpPr>
            <a:spLocks noChangeArrowheads="1"/>
          </p:cNvSpPr>
          <p:nvPr/>
        </p:nvSpPr>
        <p:spPr bwMode="auto">
          <a:xfrm>
            <a:off x="467966" y="1013728"/>
            <a:ext cx="9505056" cy="12469578"/>
          </a:xfrm>
          <a:prstGeom prst="rect">
            <a:avLst/>
          </a:prstGeom>
          <a:noFill/>
          <a:ln w="6350">
            <a:solidFill>
              <a:srgbClr val="00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a:defRPr/>
            </a:pPr>
            <a:endParaRPr lang="ja-JP" altLang="en-US">
              <a:latin typeface="Arial" charset="0"/>
            </a:endParaRPr>
          </a:p>
        </p:txBody>
      </p:sp>
      <p:sp>
        <p:nvSpPr>
          <p:cNvPr id="23" name="Rectangle 32">
            <a:extLst>
              <a:ext uri="{FF2B5EF4-FFF2-40B4-BE49-F238E27FC236}">
                <a16:creationId xmlns:a16="http://schemas.microsoft.com/office/drawing/2014/main" id="{4A675AEF-F1E1-44C6-85D2-0C268176183E}"/>
              </a:ext>
            </a:extLst>
          </p:cNvPr>
          <p:cNvSpPr>
            <a:spLocks noChangeArrowheads="1"/>
          </p:cNvSpPr>
          <p:nvPr/>
        </p:nvSpPr>
        <p:spPr bwMode="auto">
          <a:xfrm>
            <a:off x="467966" y="1013728"/>
            <a:ext cx="9505056" cy="12469578"/>
          </a:xfrm>
          <a:prstGeom prst="rect">
            <a:avLst/>
          </a:prstGeom>
          <a:noFill/>
          <a:ln w="6350">
            <a:solidFill>
              <a:srgbClr val="FF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a:defRPr/>
            </a:pPr>
            <a:endParaRPr lang="ja-JP" altLang="en-US">
              <a:latin typeface="Arial" charset="0"/>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972022" y="11555490"/>
            <a:ext cx="8712968" cy="1369606"/>
          </a:xfrm>
          <a:prstGeom prst="rect">
            <a:avLst/>
          </a:prstGeom>
        </p:spPr>
        <p:txBody>
          <a:bodyPr wrap="square">
            <a:spAutoFit/>
          </a:bodyPr>
          <a:lstStyle/>
          <a:p>
            <a:pPr lvl="0"/>
            <a:r>
              <a:rPr lang="ja-JP" altLang="en-US" sz="1400" b="1" dirty="0">
                <a:solidFill>
                  <a:prstClr val="black"/>
                </a:solidFill>
                <a:sym typeface="Wingdings" pitchFamily="2" charset="2"/>
              </a:rPr>
              <a:t>協賛</a:t>
            </a:r>
            <a:r>
              <a:rPr lang="ja-JP" altLang="en-US" sz="1400" b="1" dirty="0">
                <a:solidFill>
                  <a:prstClr val="black"/>
                </a:solidFill>
              </a:rPr>
              <a:t>団体：</a:t>
            </a:r>
            <a:r>
              <a:rPr lang="ja-JP" altLang="en-US" sz="1100" dirty="0">
                <a:solidFill>
                  <a:prstClr val="black"/>
                </a:solidFill>
                <a:sym typeface="Wingdings" pitchFamily="2" charset="2"/>
              </a:rPr>
              <a:t> </a:t>
            </a:r>
            <a:r>
              <a:rPr lang="ja-JP" altLang="en-US" sz="1400" dirty="0">
                <a:solidFill>
                  <a:prstClr val="black"/>
                </a:solidFill>
                <a:sym typeface="Wingdings" pitchFamily="2" charset="2"/>
              </a:rPr>
              <a:t>（公財）廃棄物・</a:t>
            </a:r>
            <a:r>
              <a:rPr lang="en-US" altLang="ja-JP" sz="1400" dirty="0">
                <a:solidFill>
                  <a:prstClr val="black"/>
                </a:solidFill>
                <a:sym typeface="Wingdings" pitchFamily="2" charset="2"/>
              </a:rPr>
              <a:t>3R</a:t>
            </a:r>
            <a:r>
              <a:rPr lang="ja-JP" altLang="en-US" sz="1400" dirty="0">
                <a:solidFill>
                  <a:prstClr val="black"/>
                </a:solidFill>
                <a:sym typeface="Wingdings" pitchFamily="2" charset="2"/>
              </a:rPr>
              <a:t>研究財団、 （公財）産業廃棄物処理事業振興財団</a:t>
            </a:r>
            <a:endParaRPr lang="en-US" altLang="ja-JP" sz="1100" dirty="0">
              <a:solidFill>
                <a:prstClr val="black"/>
              </a:solidFill>
              <a:sym typeface="Wingdings" pitchFamily="2" charset="2"/>
            </a:endParaRPr>
          </a:p>
          <a:p>
            <a:pPr lvl="0"/>
            <a:r>
              <a:rPr lang="ja-JP" altLang="en-US" sz="1400" b="1" dirty="0">
                <a:solidFill>
                  <a:prstClr val="black"/>
                </a:solidFill>
              </a:rPr>
              <a:t>協力団体</a:t>
            </a:r>
            <a:r>
              <a:rPr lang="ja-JP" altLang="en-US" sz="1400" b="1" dirty="0">
                <a:solidFill>
                  <a:prstClr val="black"/>
                </a:solidFill>
                <a:sym typeface="Wingdings" pitchFamily="2" charset="2"/>
              </a:rPr>
              <a:t>：</a:t>
            </a:r>
            <a:r>
              <a:rPr lang="ja-JP" altLang="en-US" sz="1100" dirty="0">
                <a:solidFill>
                  <a:prstClr val="black"/>
                </a:solidFill>
                <a:sym typeface="Wingdings" pitchFamily="2" charset="2"/>
              </a:rPr>
              <a:t>（一社）日本ガス協会、（一財）日本環境衛生センター、（公社）全国産業資源循環連合会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（公財）日本産業廃棄物処理振興センター、（一社）プラスチック循環利用協会、（一社）日本環境衛生施設工業会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（一社）環境衛生施設維持管理業協会、（一社）廃棄物資源循環学会、（公社）全国都市清掃会議、</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（一社）日本産業機械工業会、（一社）持続可能社会推進コンサルタント協会、（一社）廃棄物処理施設技術管理協会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ごみ焼却余熱有効利用促進市町村等連絡協議会、有害・医療廃棄物研究会、産業廃棄物処理業経営塾</a:t>
            </a:r>
            <a:r>
              <a:rPr lang="en-US" altLang="ja-JP" sz="1100" dirty="0">
                <a:solidFill>
                  <a:prstClr val="black"/>
                </a:solidFill>
                <a:sym typeface="Wingdings" pitchFamily="2" charset="2"/>
              </a:rPr>
              <a:t>OB</a:t>
            </a:r>
            <a:r>
              <a:rPr lang="ja-JP" altLang="en-US" sz="1100" dirty="0">
                <a:solidFill>
                  <a:prstClr val="black"/>
                </a:solidFill>
                <a:sym typeface="Wingdings" pitchFamily="2" charset="2"/>
              </a:rPr>
              <a:t>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フォーラム環境塾・</a:t>
            </a:r>
            <a:r>
              <a:rPr lang="en-US" altLang="ja-JP" sz="1100" dirty="0">
                <a:solidFill>
                  <a:prstClr val="black"/>
                </a:solidFill>
                <a:sym typeface="Wingdings" pitchFamily="2" charset="2"/>
              </a:rPr>
              <a:t>NPO</a:t>
            </a:r>
            <a:r>
              <a:rPr lang="ja-JP" altLang="en-US" sz="1100" dirty="0">
                <a:solidFill>
                  <a:prstClr val="black"/>
                </a:solidFill>
                <a:sym typeface="Wingdings" pitchFamily="2" charset="2"/>
              </a:rPr>
              <a:t>法人都市環境フォーラム　　　　　　　　　　　　　　　　</a:t>
            </a:r>
            <a:endParaRPr lang="ja-JP" altLang="en-US" sz="2000" b="1" dirty="0">
              <a:solidFill>
                <a:prstClr val="black"/>
              </a:solidFill>
            </a:endParaRP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323951" y="334253"/>
            <a:ext cx="9793088" cy="523220"/>
          </a:xfrm>
          <a:prstGeom prst="rect">
            <a:avLst/>
          </a:prstGeom>
          <a:solidFill>
            <a:schemeClr val="bg1"/>
          </a:solidFill>
        </p:spPr>
        <p:txBody>
          <a:bodyPr wrap="square" rtlCol="0">
            <a:spAutoFit/>
          </a:bodyPr>
          <a:lstStyle/>
          <a:p>
            <a:r>
              <a:rPr kumimoji="1" lang="en-US" altLang="ja-JP" sz="2400" b="1" dirty="0"/>
              <a:t>2021</a:t>
            </a:r>
            <a:r>
              <a:rPr kumimoji="1" lang="ja-JP" altLang="en-US" sz="2400" b="1" dirty="0"/>
              <a:t>年</a:t>
            </a:r>
            <a:r>
              <a:rPr kumimoji="1" lang="en-US" altLang="ja-JP" sz="2400" b="1" dirty="0"/>
              <a:t>6</a:t>
            </a:r>
            <a:r>
              <a:rPr kumimoji="1" lang="ja-JP" altLang="en-US" sz="2400" b="1" dirty="0"/>
              <a:t>月</a:t>
            </a:r>
            <a:r>
              <a:rPr kumimoji="1" lang="en-US" altLang="ja-JP" sz="2400" b="1" dirty="0"/>
              <a:t>30</a:t>
            </a:r>
            <a:r>
              <a:rPr kumimoji="1" lang="ja-JP" altLang="en-US" sz="2400" b="1"/>
              <a:t>日開催の</a:t>
            </a:r>
            <a:r>
              <a:rPr lang="ja-JP" altLang="en-US" sz="2400" b="1"/>
              <a:t>春シンポジウム</a:t>
            </a:r>
            <a:r>
              <a:rPr lang="ja-JP" altLang="en-US" sz="2800" b="1"/>
              <a:t>の</a:t>
            </a:r>
            <a:r>
              <a:rPr lang="ja-JP" altLang="en-US" sz="2800" b="1" dirty="0"/>
              <a:t>事前登録申込用紙</a:t>
            </a:r>
            <a:endParaRPr kumimoji="1" lang="ja-JP" altLang="en-US" sz="2400" b="1" dirty="0"/>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972022" y="1057306"/>
            <a:ext cx="4532728" cy="707886"/>
          </a:xfrm>
          <a:prstGeom prst="rect">
            <a:avLst/>
          </a:prstGeom>
          <a:noFill/>
          <a:ln w="38100">
            <a:solidFill>
              <a:srgbClr val="FF0000"/>
            </a:solidFill>
          </a:ln>
        </p:spPr>
        <p:txBody>
          <a:bodyPr wrap="square" rtlCol="0">
            <a:spAutoFit/>
          </a:bodyPr>
          <a:lstStyle/>
          <a:p>
            <a:r>
              <a:rPr kumimoji="1" lang="ja-JP" altLang="en-US" sz="2000" dirty="0">
                <a:solidFill>
                  <a:srgbClr val="FF0000"/>
                </a:solidFill>
              </a:rPr>
              <a:t>事前登録いただくと、オンライン中継視聴と　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9510</TotalTime>
  <Words>722</Words>
  <Application>Microsoft Office PowerPoint</Application>
  <PresentationFormat>ユーザー設定</PresentationFormat>
  <Paragraphs>68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maxtanaka</cp:lastModifiedBy>
  <cp:revision>497</cp:revision>
  <cp:lastPrinted>2021-03-31T00:29:09Z</cp:lastPrinted>
  <dcterms:created xsi:type="dcterms:W3CDTF">2008-06-03T11:31:49Z</dcterms:created>
  <dcterms:modified xsi:type="dcterms:W3CDTF">2021-04-12T01:52:53Z</dcterms:modified>
</cp:coreProperties>
</file>