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sldIdLst>
    <p:sldId id="282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78" d="100"/>
          <a:sy n="178" d="100"/>
        </p:scale>
        <p:origin x="972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0C44F-CB73-41B7-838D-D4D443EB5060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8748B-9ADE-4EEF-86C7-853736946F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003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33B51-8D0E-4DF5-A04B-F02CA997481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60463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8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6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474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3481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62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13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5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7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8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5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51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8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EBD0C-DF67-48A1-89FB-AAD4F21B28B8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A8573-6FAD-4819-8DA5-81AA063C4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83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: 角を丸くする 10"/>
          <p:cNvSpPr/>
          <p:nvPr/>
        </p:nvSpPr>
        <p:spPr>
          <a:xfrm>
            <a:off x="817881" y="5401435"/>
            <a:ext cx="5230996" cy="2165393"/>
          </a:xfrm>
          <a:prstGeom prst="roundRect">
            <a:avLst>
              <a:gd name="adj" fmla="val 7371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61" tIns="34331" rIns="68661" bIns="34331" anchor="ctr"/>
          <a:lstStyle/>
          <a:p>
            <a:pPr algn="ctr">
              <a:defRPr/>
            </a:pPr>
            <a:endParaRPr lang="ja-JP" altLang="en-US" sz="1214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2313" y="4896296"/>
            <a:ext cx="4630487" cy="231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787" tIns="6675" rIns="55787" bIns="6675" anchor="ctr"/>
          <a:lstStyle/>
          <a:p>
            <a:pPr>
              <a:defRPr/>
            </a:pP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申込み締切：</a:t>
            </a:r>
            <a:r>
              <a:rPr lang="en-US" altLang="ja-JP" sz="1348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10</a:t>
            </a:r>
            <a:r>
              <a:rPr lang="ja-JP" altLang="en-US" sz="1348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月</a:t>
            </a:r>
            <a:r>
              <a:rPr lang="en-US" altLang="ja-JP" sz="1348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26</a:t>
            </a:r>
            <a:r>
              <a:rPr lang="ja-JP" altLang="en-US" sz="1348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日</a:t>
            </a:r>
            <a:r>
              <a:rPr lang="en-US" altLang="ja-JP" sz="1077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(</a:t>
            </a:r>
            <a:r>
              <a:rPr lang="ja-JP" altLang="en-US" sz="1077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火）</a:t>
            </a:r>
            <a:r>
              <a:rPr lang="en-US" altLang="ja-JP" sz="1077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 </a:t>
            </a:r>
            <a:r>
              <a:rPr lang="ja-JP" altLang="en-US" sz="1077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 </a:t>
            </a:r>
            <a:r>
              <a:rPr lang="ja-JP" altLang="en-US" sz="943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メールまたは</a:t>
            </a:r>
            <a:r>
              <a:rPr lang="en-US" altLang="ja-JP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FAX</a:t>
            </a: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にてお申し込み下さい。</a:t>
            </a:r>
            <a:endParaRPr lang="en-US" altLang="ja-JP" sz="876" b="1" dirty="0">
              <a:latin typeface="小塚ゴシック Pr6N M" panose="020B0700000000000000" pitchFamily="34" charset="-128"/>
              <a:ea typeface="小塚ゴシック Pr6N M" panose="020B0700000000000000" pitchFamily="34" charset="-128"/>
              <a:cs typeface="ＭＳ Ｐゴシック" pitchFamily="50" charset="-128"/>
            </a:endParaRPr>
          </a:p>
          <a:p>
            <a:pPr>
              <a:defRPr/>
            </a:pP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・オンラインをご希望の方はメールでお申し込みください。</a:t>
            </a:r>
            <a:r>
              <a:rPr lang="en-US" altLang="ja-JP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E-MAIL: info@riswme.co.jp</a:t>
            </a: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　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88526" y="1414916"/>
            <a:ext cx="4914518" cy="25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787" tIns="6675" rIns="55787" bIns="6675" anchor="ctr"/>
          <a:lstStyle/>
          <a:p>
            <a:pPr algn="ctr">
              <a:spcBef>
                <a:spcPts val="451"/>
              </a:spcBef>
              <a:defRPr/>
            </a:pPr>
            <a:r>
              <a:rPr lang="en-US" altLang="ja-JP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2021</a:t>
            </a:r>
            <a:r>
              <a:rPr lang="ja-JP" altLang="en-US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年</a:t>
            </a:r>
            <a:r>
              <a:rPr lang="en-US" altLang="ja-JP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10</a:t>
            </a:r>
            <a:r>
              <a:rPr lang="ja-JP" altLang="en-US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月</a:t>
            </a:r>
            <a:r>
              <a:rPr lang="en-US" altLang="ja-JP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28</a:t>
            </a:r>
            <a:r>
              <a:rPr lang="ja-JP" altLang="en-US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日</a:t>
            </a:r>
            <a:r>
              <a:rPr lang="en-US" altLang="ja-JP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(</a:t>
            </a:r>
            <a:r>
              <a:rPr lang="ja-JP" altLang="en-US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木</a:t>
            </a:r>
            <a:r>
              <a:rPr lang="en-US" altLang="ja-JP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)</a:t>
            </a:r>
            <a:r>
              <a:rPr lang="ja-JP" altLang="en-US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開催　食品ロス削減シンポジウム　</a:t>
            </a:r>
            <a:r>
              <a:rPr lang="en-US" altLang="ja-JP" sz="1077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  <a:cs typeface="ＭＳ Ｐゴシック" pitchFamily="50" charset="-128"/>
              </a:rPr>
              <a:t>FAX:086-239-5303</a:t>
            </a:r>
            <a:endParaRPr lang="ja-JP" altLang="en-US" sz="1214" dirty="0">
              <a:latin typeface="小塚ゴシック Pro M" panose="020B0700000000000000" pitchFamily="34" charset="-128"/>
              <a:ea typeface="小塚ゴシック Pro M" panose="020B0700000000000000" pitchFamily="34" charset="-128"/>
              <a:cs typeface="ＭＳ Ｐゴシック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812228"/>
              </p:ext>
            </p:extLst>
          </p:nvPr>
        </p:nvGraphicFramePr>
        <p:xfrm>
          <a:off x="821956" y="1619963"/>
          <a:ext cx="4968159" cy="2953867"/>
        </p:xfrm>
        <a:graphic>
          <a:graphicData uri="http://schemas.openxmlformats.org/drawingml/2006/table">
            <a:tbl>
              <a:tblPr firstRow="1" bandRow="1"/>
              <a:tblGrid>
                <a:gridCol w="199179">
                  <a:extLst>
                    <a:ext uri="{9D8B030D-6E8A-4147-A177-3AD203B41FA5}">
                      <a16:colId xmlns:a16="http://schemas.microsoft.com/office/drawing/2014/main" val="1437944609"/>
                    </a:ext>
                  </a:extLst>
                </a:gridCol>
                <a:gridCol w="106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4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780">
                  <a:extLst>
                    <a:ext uri="{9D8B030D-6E8A-4147-A177-3AD203B41FA5}">
                      <a16:colId xmlns:a16="http://schemas.microsoft.com/office/drawing/2014/main" val="3896798301"/>
                    </a:ext>
                  </a:extLst>
                </a:gridCol>
              </a:tblGrid>
              <a:tr h="98265">
                <a:tc rowSpan="3" gridSpan="2">
                  <a:txBody>
                    <a:bodyPr/>
                    <a:lstStyle/>
                    <a:p>
                      <a:pPr marL="177800" indent="0" algn="l"/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申込代表者氏名</a:t>
                      </a:r>
                      <a:endParaRPr kumimoji="1" lang="ja-JP" altLang="en-US" sz="9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36748" anchor="ctr"/>
                </a:tc>
                <a:tc rowSpan="3" hMerge="1"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marL="103696" marR="103696" marT="54547" marB="545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"/>
                        </a:lnSpc>
                      </a:pPr>
                      <a:r>
                        <a:rPr kumimoji="1" lang="ja-JP" altLang="en-US" sz="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ふりがな</a:t>
                      </a:r>
                    </a:p>
                  </a:txBody>
                  <a:tcPr marL="69859" marR="69859" marT="36748" marB="0" anchor="ctr"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00"/>
                        </a:lnSpc>
                      </a:pPr>
                      <a:r>
                        <a:rPr kumimoji="1" lang="ja-JP" altLang="en-US" sz="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  <a:cs typeface="+mn-cs"/>
                        </a:rPr>
                        <a:t>ふりがな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200"/>
                        </a:lnSpc>
                      </a:pPr>
                      <a:endParaRPr kumimoji="1" lang="ja-JP" altLang="en-US" sz="4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  <a:cs typeface="+mn-cs"/>
                      </a:endParaRPr>
                    </a:p>
                  </a:txBody>
                  <a:tcPr marL="69859" marR="69859" marT="36748" marB="0" anchor="ctr"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72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"/>
                        </a:lnSpc>
                      </a:pPr>
                      <a:endParaRPr kumimoji="1" lang="ja-JP" altLang="en-US" sz="400" dirty="0">
                        <a:solidFill>
                          <a:schemeClr val="bg1">
                            <a:lumMod val="65000"/>
                          </a:schemeClr>
                        </a:solidFill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0" anchor="ctr"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00"/>
                        </a:lnSpc>
                      </a:pPr>
                      <a:endParaRPr kumimoji="1" lang="ja-JP" altLang="en-US" sz="4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  <a:cs typeface="+mn-cs"/>
                      </a:endParaRPr>
                    </a:p>
                  </a:txBody>
                  <a:tcPr marL="69859" marR="69859" marT="36748" marB="0" anchor="ctr"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655366"/>
                  </a:ext>
                </a:extLst>
              </a:tr>
              <a:tr h="22669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氏　</a:t>
                      </a:r>
                    </a:p>
                  </a:txBody>
                  <a:tcPr marL="69859" marR="69859" marT="36748" marB="36748" anchor="b"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8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名</a:t>
                      </a:r>
                    </a:p>
                  </a:txBody>
                  <a:tcPr marL="69859" marR="69859" marT="36748" marB="36748" anchor="b"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58203952"/>
                  </a:ext>
                </a:extLst>
              </a:tr>
              <a:tr h="524784"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/>
                        <a:t>参加される部と参加方法に〇をお付けください</a:t>
                      </a:r>
                      <a:endParaRPr kumimoji="1" lang="en-US" altLang="ja-JP" sz="800" b="1" dirty="0"/>
                    </a:p>
                  </a:txBody>
                  <a:tcPr marL="69859" marR="69859" marT="36748" marB="36748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700" dirty="0">
                          <a:solidFill>
                            <a:srgbClr val="0070C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【</a:t>
                      </a:r>
                      <a:r>
                        <a:rPr kumimoji="1" lang="ja-JP" altLang="en-US" sz="700" dirty="0">
                          <a:solidFill>
                            <a:srgbClr val="0070C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第</a:t>
                      </a:r>
                      <a:r>
                        <a:rPr kumimoji="1" lang="en-US" altLang="ja-JP" sz="700" dirty="0">
                          <a:solidFill>
                            <a:srgbClr val="0070C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1</a:t>
                      </a:r>
                      <a:r>
                        <a:rPr kumimoji="1" lang="ja-JP" altLang="en-US" sz="700" dirty="0">
                          <a:solidFill>
                            <a:srgbClr val="0070C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部</a:t>
                      </a:r>
                      <a:r>
                        <a:rPr kumimoji="1" lang="en-US" altLang="ja-JP" sz="700" dirty="0">
                          <a:solidFill>
                            <a:srgbClr val="0070C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】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会場希望・オンライン希望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　　　　　　　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　　　　　</a:t>
                      </a:r>
                      <a:r>
                        <a:rPr kumimoji="1" lang="en-US" altLang="ja-JP" sz="500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※</a:t>
                      </a:r>
                      <a:r>
                        <a:rPr kumimoji="1" lang="ja-JP" altLang="en-US" sz="50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どなたでも</a:t>
                      </a:r>
                      <a:r>
                        <a:rPr kumimoji="1" lang="ja-JP" altLang="en-US" sz="500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参加できます。</a:t>
                      </a:r>
                    </a:p>
                  </a:txBody>
                  <a:tcPr marL="69859" marR="69859" marT="36748" marB="36748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700" dirty="0">
                          <a:solidFill>
                            <a:srgbClr val="00B05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【</a:t>
                      </a:r>
                      <a:r>
                        <a:rPr kumimoji="1" lang="ja-JP" altLang="en-US" sz="700" dirty="0">
                          <a:solidFill>
                            <a:srgbClr val="00B05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第</a:t>
                      </a:r>
                      <a:r>
                        <a:rPr kumimoji="1" lang="en-US" altLang="ja-JP" sz="700" dirty="0">
                          <a:solidFill>
                            <a:srgbClr val="00B05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2</a:t>
                      </a:r>
                      <a:r>
                        <a:rPr kumimoji="1" lang="ja-JP" altLang="en-US" sz="700" dirty="0">
                          <a:solidFill>
                            <a:srgbClr val="00B05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部</a:t>
                      </a:r>
                      <a:r>
                        <a:rPr kumimoji="1" lang="en-US" altLang="ja-JP" sz="700" dirty="0">
                          <a:solidFill>
                            <a:srgbClr val="00B05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】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会場希望・オンライン希望　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500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※</a:t>
                      </a:r>
                      <a:r>
                        <a:rPr kumimoji="1" lang="ja-JP" altLang="en-US" sz="500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食品関連事業者またはフードバンク団体に限ります。</a:t>
                      </a:r>
                    </a:p>
                  </a:txBody>
                  <a:tcPr marL="69859" marR="69859" marT="36748" marB="36748" anchor="b"/>
                </a:tc>
                <a:extLst>
                  <a:ext uri="{0D108BD9-81ED-4DB2-BD59-A6C34878D82A}">
                    <a16:rowId xmlns:a16="http://schemas.microsoft.com/office/drawing/2014/main" val="4205438374"/>
                  </a:ext>
                </a:extLst>
              </a:tr>
              <a:tr h="28168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代表者連絡先</a:t>
                      </a:r>
                    </a:p>
                  </a:txBody>
                  <a:tcPr marL="69859" marR="69859" marT="36748" marB="36748" vert="eaVert" anchor="ctr"/>
                </a:tc>
                <a:tc>
                  <a:txBody>
                    <a:bodyPr/>
                    <a:lstStyle/>
                    <a:p>
                      <a:pPr marL="177800" indent="0" algn="l"/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ご住所</a:t>
                      </a:r>
                    </a:p>
                  </a:txBody>
                  <a:tcPr marL="69859" marR="69859" marT="36748" marB="3674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7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3674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68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3696" marR="103696" marT="54547" marB="54547" anchor="ctr"/>
                </a:tc>
                <a:tc>
                  <a:txBody>
                    <a:bodyPr/>
                    <a:lstStyle/>
                    <a:p>
                      <a:pPr marL="177800" indent="0" algn="l"/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電話番号</a:t>
                      </a:r>
                    </a:p>
                  </a:txBody>
                  <a:tcPr marL="69859" marR="69859" marT="36748" marB="36748"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0" marB="3674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649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103696" marR="103696" marT="54547" marB="54547" anchor="ctr"/>
                </a:tc>
                <a:tc>
                  <a:txBody>
                    <a:bodyPr/>
                    <a:lstStyle/>
                    <a:p>
                      <a:pPr marL="177800" indent="0" algn="l"/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メールアドレス</a:t>
                      </a:r>
                      <a:endParaRPr kumimoji="1" lang="en-US" altLang="ja-JP" sz="8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36748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700" dirty="0">
                          <a:solidFill>
                            <a:srgbClr val="FF0000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オンラインをご希望の方は必須</a:t>
                      </a:r>
                    </a:p>
                  </a:txBody>
                  <a:tcPr marL="69859" marR="69859" marT="36748" marB="3674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999">
                <a:tc rowSpan="4" gridSpan="2">
                  <a:txBody>
                    <a:bodyPr/>
                    <a:lstStyle/>
                    <a:p>
                      <a:pPr marL="177800" indent="0" algn="l"/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参加者氏名</a:t>
                      </a:r>
                    </a:p>
                  </a:txBody>
                  <a:tcPr marL="69859" marR="69859" marT="36748" marB="36748" anchor="ctr"/>
                </a:tc>
                <a:tc rowSpan="4"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3696" marR="103696" marT="54547" marB="545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"/>
                        </a:lnSpc>
                      </a:pPr>
                      <a:r>
                        <a:rPr kumimoji="1" lang="ja-JP" altLang="en-US" sz="4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ふりがな</a:t>
                      </a:r>
                    </a:p>
                  </a:txBody>
                  <a:tcPr marL="69859" marR="69859" marT="36748" marB="36748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"/>
                        </a:lnSpc>
                      </a:pPr>
                      <a:r>
                        <a:rPr kumimoji="1" lang="ja-JP" altLang="en-US" sz="4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ふりがな</a:t>
                      </a:r>
                    </a:p>
                  </a:txBody>
                  <a:tcPr marL="69859" marR="69859" marT="36748" marB="36748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47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7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3674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7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36748" anchor="ctr"/>
                </a:tc>
                <a:extLst>
                  <a:ext uri="{0D108BD9-81ED-4DB2-BD59-A6C34878D82A}">
                    <a16:rowId xmlns:a16="http://schemas.microsoft.com/office/drawing/2014/main" val="2180169347"/>
                  </a:ext>
                </a:extLst>
              </a:tr>
              <a:tr h="117622">
                <a:tc gridSpan="2" vMerge="1">
                  <a:txBody>
                    <a:bodyPr/>
                    <a:lstStyle/>
                    <a:p>
                      <a:pPr marL="177800" indent="0" algn="l"/>
                      <a:endParaRPr kumimoji="1" lang="ja-JP" altLang="en-US" sz="11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103696" marR="103696" marT="54547" marB="54547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3696" marR="103696" marT="54547" marB="5454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300"/>
                        </a:lnSpc>
                      </a:pPr>
                      <a:r>
                        <a:rPr kumimoji="1" lang="ja-JP" altLang="en-US" sz="4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ふりがな</a:t>
                      </a:r>
                    </a:p>
                  </a:txBody>
                  <a:tcPr marL="69859" marR="69859" marT="36748" marB="36748" anchor="b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300"/>
                        </a:lnSpc>
                      </a:pPr>
                      <a:r>
                        <a:rPr kumimoji="1" lang="ja-JP" altLang="en-US" sz="400" kern="1200" dirty="0">
                          <a:solidFill>
                            <a:schemeClr val="tx1"/>
                          </a:solidFill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  <a:cs typeface="+mn-cs"/>
                        </a:rPr>
                        <a:t>ふりがな</a:t>
                      </a:r>
                    </a:p>
                  </a:txBody>
                  <a:tcPr marL="69859" marR="69859" marT="36748" marB="36748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43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36748" anchor="ctr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69859" marR="69859" marT="36748" marB="36748" anchor="ctr"/>
                </a:tc>
                <a:extLst>
                  <a:ext uri="{0D108BD9-81ED-4DB2-BD59-A6C34878D82A}">
                    <a16:rowId xmlns:a16="http://schemas.microsoft.com/office/drawing/2014/main" val="2486007416"/>
                  </a:ext>
                </a:extLst>
              </a:tr>
              <a:tr h="281688">
                <a:tc gridSpan="2">
                  <a:txBody>
                    <a:bodyPr/>
                    <a:lstStyle/>
                    <a:p>
                      <a:pPr marL="177800" indent="0" algn="l"/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所属種別</a:t>
                      </a:r>
                    </a:p>
                  </a:txBody>
                  <a:tcPr marL="69859" marR="69859" marT="36748" marB="36748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3696" marR="103696" marT="54547" marB="54547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□個人　☐行政  　☐社会福祉法人・</a:t>
                      </a:r>
                      <a:r>
                        <a:rPr kumimoji="1" lang="en-US" altLang="ja-JP" sz="7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NPO</a:t>
                      </a:r>
                      <a:r>
                        <a:rPr kumimoji="1" lang="ja-JP" altLang="en-US" sz="7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　☐食品関連事業者　□フードバンク 　☐その他</a:t>
                      </a:r>
                      <a:endParaRPr kumimoji="1" lang="en-US" altLang="ja-JP" sz="7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24252" marR="2425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18">
                <a:tc gridSpan="2">
                  <a:txBody>
                    <a:bodyPr/>
                    <a:lstStyle/>
                    <a:p>
                      <a:pPr marL="1778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会社名</a:t>
                      </a:r>
                      <a:r>
                        <a:rPr kumimoji="1" lang="en-US" altLang="ja-JP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/</a:t>
                      </a:r>
                      <a:r>
                        <a:rPr kumimoji="1" lang="ja-JP" altLang="en-US" sz="800" dirty="0">
                          <a:latin typeface="小塚ゴシック Pr6N M" panose="020B0700000000000000" pitchFamily="34" charset="-128"/>
                          <a:ea typeface="小塚ゴシック Pr6N M" panose="020B0700000000000000" pitchFamily="34" charset="-128"/>
                        </a:rPr>
                        <a:t>所属団体</a:t>
                      </a:r>
                    </a:p>
                  </a:txBody>
                  <a:tcPr marL="69859" marR="69859" marT="36748" marB="36748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小塚ゴシック Pr6N M" panose="020B0700000000000000" pitchFamily="34" charset="-128"/>
                        <a:ea typeface="小塚ゴシック Pr6N M" panose="020B0700000000000000" pitchFamily="34" charset="-128"/>
                      </a:endParaRPr>
                    </a:p>
                  </a:txBody>
                  <a:tcPr marL="24252" marR="2425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921668"/>
                  </a:ext>
                </a:extLst>
              </a:tr>
            </a:tbl>
          </a:graphicData>
        </a:graphic>
      </p:graphicFrame>
      <p:grpSp>
        <p:nvGrpSpPr>
          <p:cNvPr id="4154" name="グループ化 7"/>
          <p:cNvGrpSpPr>
            <a:grpSpLocks/>
          </p:cNvGrpSpPr>
          <p:nvPr/>
        </p:nvGrpSpPr>
        <p:grpSpPr bwMode="auto">
          <a:xfrm>
            <a:off x="817880" y="903045"/>
            <a:ext cx="5235074" cy="529971"/>
            <a:chOff x="-248753" y="463049"/>
            <a:chExt cx="6863345" cy="796499"/>
          </a:xfrm>
          <a:solidFill>
            <a:schemeClr val="accent2"/>
          </a:solidFill>
        </p:grpSpPr>
        <p:sp>
          <p:nvSpPr>
            <p:cNvPr id="9" name="正方形/長方形 8"/>
            <p:cNvSpPr/>
            <p:nvPr/>
          </p:nvSpPr>
          <p:spPr>
            <a:xfrm>
              <a:off x="-243408" y="463049"/>
              <a:ext cx="6858000" cy="7289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280" b="1" dirty="0"/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-248753" y="530557"/>
              <a:ext cx="6858000" cy="72899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>
                <a:defRPr/>
              </a:pPr>
              <a:r>
                <a:rPr lang="ja-JP" altLang="en-US" sz="2156" b="1" dirty="0">
                  <a:solidFill>
                    <a:schemeClr val="bg1"/>
                  </a:solidFill>
                  <a:latin typeface="小塚ゴシック Pro H" panose="020B0800000000000000" pitchFamily="34" charset="-128"/>
                  <a:ea typeface="小塚ゴシック Pro H" panose="020B0800000000000000" pitchFamily="34" charset="-128"/>
                  <a:cs typeface="ＭＳ Ｐゴシック" pitchFamily="50" charset="-128"/>
                </a:rPr>
                <a:t>参加申込書</a:t>
              </a: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1008249" y="5390788"/>
            <a:ext cx="1940211" cy="328506"/>
          </a:xfrm>
          <a:prstGeom prst="rect">
            <a:avLst/>
          </a:prstGeom>
          <a:noFill/>
        </p:spPr>
        <p:txBody>
          <a:bodyPr wrap="square" lIns="68661" tIns="34331" rIns="68661" bIns="34331">
            <a:spAutoFit/>
          </a:bodyPr>
          <a:lstStyle/>
          <a:p>
            <a:pPr>
              <a:defRPr/>
            </a:pPr>
            <a:r>
              <a:rPr lang="ja-JP" altLang="en-US" sz="1684" b="1" dirty="0">
                <a:ln w="3175" cmpd="sng">
                  <a:noFill/>
                  <a:prstDash val="solid"/>
                </a:ln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会場案内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480053" y="5789699"/>
            <a:ext cx="2310063" cy="37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61" tIns="34331" rIns="68661" bIns="34331" anchor="ctr"/>
          <a:lstStyle/>
          <a:p>
            <a:pPr algn="ctr">
              <a:defRPr/>
            </a:pPr>
            <a:endParaRPr lang="ja-JP" altLang="en-US" sz="1214"/>
          </a:p>
        </p:txBody>
      </p:sp>
      <p:sp>
        <p:nvSpPr>
          <p:cNvPr id="4158" name="テキスト ボックス 18"/>
          <p:cNvSpPr txBox="1">
            <a:spLocks noChangeArrowheads="1"/>
          </p:cNvSpPr>
          <p:nvPr/>
        </p:nvSpPr>
        <p:spPr bwMode="auto">
          <a:xfrm>
            <a:off x="3501094" y="5797541"/>
            <a:ext cx="2353068" cy="379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661" tIns="34331" rIns="68661" bIns="34331">
            <a:spAutoFit/>
          </a:bodyPr>
          <a:lstStyle/>
          <a:p>
            <a:r>
              <a:rPr lang="ja-JP" altLang="en-US" sz="943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岡山国際交流センター</a:t>
            </a:r>
            <a:endParaRPr lang="en-US" altLang="ja-JP" sz="943" b="1" dirty="0">
              <a:latin typeface="小塚ゴシック Pr6N M" panose="020B0700000000000000" pitchFamily="34" charset="-128"/>
              <a:ea typeface="小塚ゴシック Pr6N M" panose="020B0700000000000000" pitchFamily="34" charset="-128"/>
            </a:endParaRPr>
          </a:p>
          <a:p>
            <a:pPr>
              <a:spcBef>
                <a:spcPts val="404"/>
              </a:spcBef>
            </a:pPr>
            <a:r>
              <a:rPr lang="ja-JP" altLang="en-US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岡山県岡山市北区奉還町</a:t>
            </a:r>
            <a:r>
              <a:rPr lang="en-US" altLang="ja-JP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2</a:t>
            </a:r>
            <a:r>
              <a:rPr lang="ja-JP" altLang="en-US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丁目</a:t>
            </a:r>
            <a:r>
              <a:rPr lang="en-US" altLang="ja-JP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2</a:t>
            </a:r>
            <a:r>
              <a:rPr lang="ja-JP" altLang="en-US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番</a:t>
            </a:r>
            <a:r>
              <a:rPr lang="en-US" altLang="ja-JP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1</a:t>
            </a:r>
            <a:r>
              <a:rPr lang="ja-JP" altLang="en-US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号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86959" y="6282467"/>
            <a:ext cx="2474043" cy="1076916"/>
          </a:xfrm>
          <a:prstGeom prst="rect">
            <a:avLst/>
          </a:prstGeom>
          <a:noFill/>
        </p:spPr>
        <p:txBody>
          <a:bodyPr wrap="square" lIns="68661" tIns="34331" rIns="68661" bIns="34331">
            <a:spAutoFit/>
          </a:bodyPr>
          <a:lstStyle/>
          <a:p>
            <a:pPr>
              <a:spcAft>
                <a:spcPts val="451"/>
              </a:spcAft>
              <a:buClr>
                <a:schemeClr val="bg1"/>
              </a:buClr>
              <a:defRPr/>
            </a:pP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岡山国際交流センターは、</a:t>
            </a:r>
            <a:r>
              <a:rPr lang="en-US" altLang="ja-JP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JR</a:t>
            </a: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岡山駅から徒歩</a:t>
            </a:r>
            <a:r>
              <a:rPr lang="en-US" altLang="ja-JP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3</a:t>
            </a: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分のところにあります。（新幹線・在来線ご利用の方は、２</a:t>
            </a:r>
            <a:r>
              <a:rPr lang="en-US" altLang="ja-JP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F</a:t>
            </a: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中央改札口から</a:t>
            </a:r>
            <a:r>
              <a:rPr lang="en-US" altLang="ja-JP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ANA</a:t>
            </a: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クラウンプラザホテル岡山方面経由が便利です。）</a:t>
            </a:r>
          </a:p>
          <a:p>
            <a:pPr>
              <a:spcAft>
                <a:spcPts val="451"/>
              </a:spcAft>
              <a:buClr>
                <a:schemeClr val="bg1"/>
              </a:buClr>
              <a:defRPr/>
            </a:pPr>
            <a:r>
              <a:rPr lang="ja-JP" altLang="en-US" sz="876" b="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当センターに一般駐車場はございません。恐れ入りますが、センター東隣の岡山駅西口パーキング、または最寄りの駐車場をご利用ください。</a:t>
            </a:r>
            <a:endParaRPr lang="en-US" altLang="ja-JP" sz="876" b="1" dirty="0">
              <a:latin typeface="小塚ゴシック Pr6N M" panose="020B0700000000000000" pitchFamily="34" charset="-128"/>
              <a:ea typeface="小塚ゴシック Pr6N M" panose="020B0700000000000000" pitchFamily="34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231674" y="5200433"/>
            <a:ext cx="4736696" cy="206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41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rPr>
              <a:t>申込者の個人情報は、本シンポジウムの受付業務にのみ使用し、第三者に開示することはありません。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CDFD0D0D-766E-4DC5-B7F0-B81D158FE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313" y="4620420"/>
            <a:ext cx="4493192" cy="231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787" tIns="6675" rIns="55787" bIns="6675" anchor="ctr"/>
          <a:lstStyle/>
          <a:p>
            <a:pPr>
              <a:defRPr/>
            </a:pPr>
            <a:r>
              <a:rPr lang="ja-JP" altLang="en-US" sz="876" dirty="0">
                <a:latin typeface="小塚ゴシック Pr6N M" panose="020B0700000000000000" pitchFamily="34" charset="-128"/>
                <a:ea typeface="小塚ゴシック Pr6N M" panose="020B0700000000000000" pitchFamily="34" charset="-128"/>
                <a:cs typeface="ＭＳ Ｐゴシック" pitchFamily="50" charset="-128"/>
              </a:rPr>
              <a:t>★定員になり次第、締め切ります。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A7D01FB-BA5D-44E6-9957-7AC6C89AC69A}"/>
              </a:ext>
            </a:extLst>
          </p:cNvPr>
          <p:cNvGrpSpPr/>
          <p:nvPr/>
        </p:nvGrpSpPr>
        <p:grpSpPr>
          <a:xfrm>
            <a:off x="954774" y="7628168"/>
            <a:ext cx="4948271" cy="496674"/>
            <a:chOff x="1547813" y="11323066"/>
            <a:chExt cx="7345089" cy="737248"/>
          </a:xfrm>
        </p:grpSpPr>
        <p:sp>
          <p:nvSpPr>
            <p:cNvPr id="19" name="テキスト ボックス 45">
              <a:extLst>
                <a:ext uri="{FF2B5EF4-FFF2-40B4-BE49-F238E27FC236}">
                  <a16:creationId xmlns:a16="http://schemas.microsoft.com/office/drawing/2014/main" id="{353D146F-277C-44E9-A458-11A01B8E6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7813" y="11323066"/>
              <a:ext cx="7345089" cy="737248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876" dirty="0">
                  <a:solidFill>
                    <a:schemeClr val="bg1"/>
                  </a:solidFill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―</a:t>
              </a:r>
              <a:r>
                <a:rPr lang="en-US" altLang="ja-JP" sz="876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 </a:t>
              </a:r>
              <a:r>
                <a:rPr lang="ja-JP" altLang="en-US" sz="876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お問い合わせ・お申込み先 </a:t>
              </a:r>
              <a:r>
                <a:rPr lang="en-US" altLang="ja-JP" sz="876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 </a:t>
              </a:r>
            </a:p>
            <a:p>
              <a:r>
                <a:rPr lang="en-US" altLang="ja-JP" sz="876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【</a:t>
              </a:r>
              <a:r>
                <a:rPr lang="ja-JP" altLang="en-US" sz="876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事務局（株）廃棄物工学研究所</a:t>
              </a:r>
              <a:r>
                <a:rPr lang="en-US" altLang="ja-JP" sz="876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】</a:t>
              </a:r>
            </a:p>
            <a:p>
              <a:r>
                <a:rPr lang="ja-JP" altLang="en-US" sz="876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   </a:t>
              </a:r>
              <a:r>
                <a:rPr lang="en-US" altLang="ja-JP" sz="876" b="1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FAX</a:t>
              </a:r>
              <a:r>
                <a:rPr lang="ja-JP" altLang="en-US" sz="876" b="1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 </a:t>
              </a:r>
              <a:r>
                <a:rPr lang="en-US" altLang="ja-JP" sz="876" b="1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086-239-5303  E-MAIL: info@riswme.co.jp</a:t>
              </a:r>
              <a:r>
                <a:rPr lang="ja-JP" altLang="en-US" sz="876" b="1" dirty="0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　</a:t>
              </a:r>
              <a:r>
                <a:rPr lang="ja-JP" altLang="en-US" sz="876">
                  <a:latin typeface="小塚ゴシック Pr6N M" panose="020B0700000000000000" pitchFamily="34" charset="-128"/>
                  <a:ea typeface="小塚ゴシック Pr6N M" panose="020B0700000000000000" pitchFamily="34" charset="-128"/>
                </a:rPr>
                <a:t>担当：石井</a:t>
              </a:r>
              <a:endParaRPr lang="ja-JP" altLang="en-US" sz="876" dirty="0">
                <a:latin typeface="小塚ゴシック Pr6N M" panose="020B0700000000000000" pitchFamily="34" charset="-128"/>
                <a:ea typeface="小塚ゴシック Pr6N M" panose="020B0700000000000000" pitchFamily="34" charset="-128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D3E72FE2-217A-4325-870F-E5C5F91A92F5}"/>
                </a:ext>
              </a:extLst>
            </p:cNvPr>
            <p:cNvCxnSpPr/>
            <p:nvPr/>
          </p:nvCxnSpPr>
          <p:spPr bwMode="auto">
            <a:xfrm>
              <a:off x="3852342" y="11467082"/>
              <a:ext cx="4968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4B20A28-DD2C-42A1-9731-C0FF9445C805}"/>
                </a:ext>
              </a:extLst>
            </p:cNvPr>
            <p:cNvCxnSpPr/>
            <p:nvPr/>
          </p:nvCxnSpPr>
          <p:spPr bwMode="auto">
            <a:xfrm>
              <a:off x="1620094" y="11467082"/>
              <a:ext cx="18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7138F421-37CE-4309-89F0-760546C8A9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361" y="950359"/>
            <a:ext cx="479252" cy="47924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3589E1BE-CE34-4141-B13B-7A2C659470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57" y="925721"/>
            <a:ext cx="479252" cy="47924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3CD1409-EAFF-458E-9EA7-CDF067F65A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62" y="5674384"/>
            <a:ext cx="2615071" cy="195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49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301</Words>
  <Application>Microsoft Office PowerPoint</Application>
  <PresentationFormat>画面に合わせる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小塚ゴシック Pr6N M</vt:lpstr>
      <vt:lpstr>小塚ゴシック Pro H</vt:lpstr>
      <vt:lpstr>小塚ゴシック Pro M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eguchi-k0625@outlook.jp</dc:creator>
  <cp:lastModifiedBy>eguchi-k0625@outlook.jp</cp:lastModifiedBy>
  <cp:revision>8</cp:revision>
  <dcterms:created xsi:type="dcterms:W3CDTF">2021-09-16T00:43:00Z</dcterms:created>
  <dcterms:modified xsi:type="dcterms:W3CDTF">2021-09-17T02:02:55Z</dcterms:modified>
</cp:coreProperties>
</file>