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varScale="1">
        <p:scale>
          <a:sx n="56" d="100"/>
          <a:sy n="56" d="100"/>
        </p:scale>
        <p:origin x="2748" y="84"/>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6</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kumimoji="1" lang="en-US" altLang="ja-JP"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24</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日（金）</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2022</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年度春季シンポジウム</a:t>
            </a:r>
            <a:r>
              <a:rPr kumimoji="1" lang="ja-JP" altLang="en-US" sz="18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持続可能な社会の実現に向けて</a:t>
            </a:r>
            <a:br>
              <a:rPr lang="en-US" altLang="ja-JP" sz="18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r>
              <a:rPr lang="ja-JP" altLang="en-US" sz="1800" b="1" dirty="0">
                <a:solidFill>
                  <a:prstClr val="black"/>
                </a:solidFill>
                <a:latin typeface="ＭＳ Ｐゴシック"/>
                <a:ea typeface="ＭＳ Ｐゴシック"/>
                <a:cs typeface="ＭＳ Ｐゴシック" pitchFamily="50" charset="-128"/>
              </a:rPr>
              <a:t>脱炭素社会に向けた廃棄物処理の将来像</a:t>
            </a: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42253183"/>
              </p:ext>
            </p:extLst>
          </p:nvPr>
        </p:nvGraphicFramePr>
        <p:xfrm>
          <a:off x="543750" y="3251016"/>
          <a:ext cx="9455079" cy="8039506"/>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□賛助団体会員及び</a:t>
                      </a:r>
                      <a:endParaRPr kumimoji="1" lang="en-US" altLang="ja-JP" sz="1200" dirty="0">
                        <a:latin typeface="+mn-ea"/>
                        <a:ea typeface="+mn-ea"/>
                      </a:endParaRPr>
                    </a:p>
                    <a:p>
                      <a:pPr algn="l">
                        <a:lnSpc>
                          <a:spcPct val="150000"/>
                        </a:lnSpc>
                        <a:spcBef>
                          <a:spcPts val="300"/>
                        </a:spcBef>
                      </a:pPr>
                      <a:r>
                        <a:rPr kumimoji="1" lang="ja-JP" altLang="en-US" sz="1200" dirty="0">
                          <a:latin typeface="+mn-ea"/>
                          <a:ea typeface="+mn-ea"/>
                        </a:rPr>
                        <a:t>　　       協力団体会員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a:ln>
                            <a:noFill/>
                          </a:ln>
                          <a:solidFill>
                            <a:prstClr val="black"/>
                          </a:solidFill>
                          <a:effectLst/>
                          <a:uLnTx/>
                          <a:uFillTx/>
                          <a:latin typeface="ＭＳ Ｐゴシック"/>
                          <a:ea typeface="+mn-ea"/>
                          <a:cs typeface="+mn-cs"/>
                        </a:rPr>
                        <a:t>)</a:t>
                      </a: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ctr"/>
                      <a:r>
                        <a:rPr kumimoji="1" lang="en-US" altLang="ja-JP" sz="1800" dirty="0"/>
                        <a:t>【 </a:t>
                      </a:r>
                      <a:r>
                        <a:rPr kumimoji="1" lang="ja-JP" altLang="en-US" sz="1800" dirty="0"/>
                        <a:t>事前登録費 </a:t>
                      </a:r>
                      <a:r>
                        <a:rPr kumimoji="1" lang="en-US" altLang="ja-JP" sz="1800" dirty="0"/>
                        <a:t>】</a:t>
                      </a:r>
                      <a:r>
                        <a:rPr kumimoji="1" lang="ja-JP" altLang="en-US" sz="1800" dirty="0"/>
                        <a:t>　協賛・</a:t>
                      </a:r>
                      <a:r>
                        <a:rPr kumimoji="1" lang="ja-JP" altLang="en-US" sz="1400" dirty="0"/>
                        <a:t>協力団体会員：</a:t>
                      </a:r>
                      <a:r>
                        <a:rPr kumimoji="1" lang="en-US" altLang="ja-JP" sz="1400" dirty="0"/>
                        <a:t>5,000</a:t>
                      </a:r>
                      <a:r>
                        <a:rPr kumimoji="1" lang="ja-JP" altLang="en-US" sz="1400" dirty="0"/>
                        <a:t>円　　非会員：</a:t>
                      </a:r>
                      <a:r>
                        <a:rPr kumimoji="1" lang="en-US" altLang="ja-JP" sz="1400" dirty="0"/>
                        <a:t>10,000</a:t>
                      </a:r>
                      <a:r>
                        <a:rPr kumimoji="1" lang="ja-JP" altLang="en-US" sz="1400" dirty="0"/>
                        <a:t>円　　自治体職員：</a:t>
                      </a:r>
                      <a:r>
                        <a:rPr kumimoji="1" lang="en-US" altLang="ja-JP" sz="1400" dirty="0"/>
                        <a:t>4,000</a:t>
                      </a:r>
                      <a:r>
                        <a:rPr kumimoji="1" lang="ja-JP" altLang="en-US" sz="1400" dirty="0"/>
                        <a:t>円　　学生：</a:t>
                      </a:r>
                      <a:r>
                        <a:rPr kumimoji="1" lang="en-US" altLang="ja-JP" sz="1400" dirty="0"/>
                        <a:t>2,000</a:t>
                      </a:r>
                      <a:r>
                        <a:rPr kumimoji="1" lang="ja-JP" altLang="en-US" sz="1400" dirty="0"/>
                        <a:t>円　　</a:t>
                      </a:r>
                      <a:endParaRPr kumimoji="1" lang="en-US" altLang="ja-JP" sz="1400" dirty="0"/>
                    </a:p>
                    <a:p>
                      <a:pPr marL="0" indent="180975" algn="ct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b="1" dirty="0">
                          <a:solidFill>
                            <a:srgbClr val="FF0000"/>
                          </a:solidFill>
                        </a:rPr>
                        <a:t>6</a:t>
                      </a:r>
                      <a:r>
                        <a:rPr kumimoji="1" lang="ja-JP" altLang="en-US" sz="1400" b="1" dirty="0">
                          <a:solidFill>
                            <a:srgbClr val="FF0000"/>
                          </a:solidFill>
                        </a:rPr>
                        <a:t>月</a:t>
                      </a:r>
                      <a:r>
                        <a:rPr kumimoji="1" lang="en-US" altLang="ja-JP" sz="1400" b="1" dirty="0">
                          <a:solidFill>
                            <a:srgbClr val="FF0000"/>
                          </a:solidFill>
                        </a:rPr>
                        <a:t>24</a:t>
                      </a:r>
                      <a:r>
                        <a:rPr kumimoji="1" lang="ja-JP" altLang="en-US" sz="1400" b="1" dirty="0">
                          <a:solidFill>
                            <a:srgbClr val="FF0000"/>
                          </a:solidFill>
                        </a:rPr>
                        <a:t>日（金）まで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0" dirty="0">
                          <a:solidFill>
                            <a:schemeClr val="tx1"/>
                          </a:solidFill>
                        </a:rPr>
                        <a:t>個人名ではなく会社名振込になる場合は、振込業務担当者名・部署名、連絡先を必ずご記入下さい。</a:t>
                      </a:r>
                      <a:endParaRPr kumimoji="1" lang="en-US" altLang="ja-JP" sz="1400" b="0"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719994" y="13052419"/>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22" name="Rectangle 40">
            <a:extLst>
              <a:ext uri="{FF2B5EF4-FFF2-40B4-BE49-F238E27FC236}">
                <a16:creationId xmlns:a16="http://schemas.microsoft.com/office/drawing/2014/main" id="{37012022-E240-44A8-8941-CFA54294C4E0}"/>
              </a:ext>
            </a:extLst>
          </p:cNvPr>
          <p:cNvSpPr>
            <a:spLocks noChangeArrowheads="1"/>
          </p:cNvSpPr>
          <p:nvPr/>
        </p:nvSpPr>
        <p:spPr bwMode="auto">
          <a:xfrm>
            <a:off x="467966" y="1013728"/>
            <a:ext cx="9505056" cy="12469578"/>
          </a:xfrm>
          <a:prstGeom prst="rect">
            <a:avLst/>
          </a:prstGeom>
          <a:noFill/>
          <a:ln w="6350">
            <a:solidFill>
              <a:srgbClr val="00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7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23" name="Rectangle 32">
            <a:extLst>
              <a:ext uri="{FF2B5EF4-FFF2-40B4-BE49-F238E27FC236}">
                <a16:creationId xmlns:a16="http://schemas.microsoft.com/office/drawing/2014/main" id="{4A675AEF-F1E1-44C6-85D2-0C268176183E}"/>
              </a:ext>
            </a:extLst>
          </p:cNvPr>
          <p:cNvSpPr>
            <a:spLocks noChangeArrowheads="1"/>
          </p:cNvSpPr>
          <p:nvPr/>
        </p:nvSpPr>
        <p:spPr bwMode="auto">
          <a:xfrm>
            <a:off x="467966" y="1013728"/>
            <a:ext cx="9505056" cy="12469578"/>
          </a:xfrm>
          <a:prstGeom prst="rect">
            <a:avLst/>
          </a:prstGeom>
          <a:noFill/>
          <a:ln w="6350">
            <a:solidFill>
              <a:srgbClr val="FF00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7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972022" y="11697622"/>
            <a:ext cx="8712968" cy="1569660"/>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a:t>
            </a:r>
            <a:r>
              <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財団、</a:t>
            </a:r>
            <a:r>
              <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lang="ja-JP" altLang="en-US" sz="1200" dirty="0">
                <a:solidFill>
                  <a:prstClr val="black"/>
                </a:solidFill>
                <a:sym typeface="Wingdings" pitchFamily="2" charset="2"/>
              </a:rPr>
              <a:t>環境衛生施設維持管理業協会</a:t>
            </a:r>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一財</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日本環境衛生センター、</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公社</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全国産業資源循環連合会、</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公財</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日本産業廃棄物処理振興センター、</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一社</a:t>
            </a:r>
            <a:r>
              <a:rPr lang="en-US" altLang="ja-JP" sz="1200" dirty="0">
                <a:solidFill>
                  <a:prstClr val="black"/>
                </a:solidFill>
                <a:latin typeface="+mj-ea"/>
                <a:ea typeface="+mj-ea"/>
                <a:sym typeface="Wingdings" panose="05000000000000000000" pitchFamily="2" charset="2"/>
              </a:rPr>
              <a:t>)</a:t>
            </a:r>
            <a:r>
              <a:rPr lang="ja-JP" altLang="en-US" sz="1200" dirty="0">
                <a:solidFill>
                  <a:prstClr val="black"/>
                </a:solidFill>
                <a:latin typeface="+mj-ea"/>
                <a:ea typeface="+mj-ea"/>
                <a:sym typeface="Wingdings" panose="05000000000000000000" pitchFamily="2" charset="2"/>
              </a:rPr>
              <a:t>プラス　　</a:t>
            </a:r>
            <a:br>
              <a:rPr lang="en-US" altLang="ja-JP" sz="1200" dirty="0">
                <a:solidFill>
                  <a:prstClr val="black"/>
                </a:solidFill>
                <a:latin typeface="+mj-ea"/>
                <a:ea typeface="+mj-ea"/>
                <a:sym typeface="Wingdings" panose="05000000000000000000" pitchFamily="2" charset="2"/>
              </a:rPr>
            </a:br>
            <a:r>
              <a:rPr lang="ja-JP" altLang="en-US" sz="1200" dirty="0">
                <a:solidFill>
                  <a:prstClr val="black"/>
                </a:solidFill>
                <a:latin typeface="+mj-ea"/>
                <a:ea typeface="+mj-ea"/>
                <a:sym typeface="Wingdings" panose="05000000000000000000" pitchFamily="2" charset="2"/>
              </a:rPr>
              <a:t>　　　　　　　　テック循環利用協会、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b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日本産業機械工業会、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a:t>
            </a:r>
            <a:b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b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ガス協会、ごみ焼却余熱有効利用促進市町村等連絡協議会、有害・医療廃棄物研究会、産業廃棄物処理業経営塾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200" dirty="0">
                <a:solidFill>
                  <a:prstClr val="black"/>
                </a:solidFill>
                <a:sym typeface="Wingdings" pitchFamily="2" charset="2"/>
              </a:rPr>
              <a:t>　　　　　　　　</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会、フォーラム環境塾・</a:t>
            </a:r>
            <a:r>
              <a:rPr kumimoji="1" lang="en-US" altLang="ja-JP"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2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2022</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a:t>
            </a:r>
            <a:r>
              <a:rPr lang="ja-JP" altLang="en-US" sz="2400" b="1" dirty="0">
                <a:solidFill>
                  <a:prstClr val="black"/>
                </a:solidFill>
              </a:rPr>
              <a:t>春</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a:t>
            </a:r>
            <a:r>
              <a:rPr kumimoji="1" lang="en-US" altLang="ja-JP"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Web</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ライブ中継視聴の事前登録申込用紙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9632</TotalTime>
  <Words>610</Words>
  <Application>Microsoft Office PowerPoint</Application>
  <PresentationFormat>ユーザー設定</PresentationFormat>
  <Paragraphs>65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eguchi-k0625@outlook.jp</cp:lastModifiedBy>
  <cp:revision>514</cp:revision>
  <cp:lastPrinted>2020-09-25T05:09:36Z</cp:lastPrinted>
  <dcterms:created xsi:type="dcterms:W3CDTF">2008-06-03T11:31:49Z</dcterms:created>
  <dcterms:modified xsi:type="dcterms:W3CDTF">2022-04-18T05:20:37Z</dcterms:modified>
</cp:coreProperties>
</file>