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886575" cy="100187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47">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BB054A"/>
    <a:srgbClr val="FF00FF"/>
    <a:srgbClr val="B2EAAB"/>
    <a:srgbClr val="CCF0C6"/>
    <a:srgbClr val="B7EBA9"/>
    <a:srgbClr val="DCF5D7"/>
    <a:srgbClr val="B3EBAD"/>
    <a:srgbClr val="C8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96370" autoAdjust="0"/>
  </p:normalViewPr>
  <p:slideViewPr>
    <p:cSldViewPr>
      <p:cViewPr>
        <p:scale>
          <a:sx n="106" d="100"/>
          <a:sy n="106" d="100"/>
        </p:scale>
        <p:origin x="1104" y="-894"/>
      </p:cViewPr>
      <p:guideLst>
        <p:guide orient="horz" pos="909"/>
        <p:guide orient="horz" pos="764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1" y="7"/>
            <a:ext cx="2984388" cy="500391"/>
          </a:xfrm>
          <a:prstGeom prst="rect">
            <a:avLst/>
          </a:prstGeom>
          <a:noFill/>
          <a:ln w="9525">
            <a:noFill/>
            <a:miter lim="800000"/>
            <a:headEnd/>
            <a:tailEnd/>
          </a:ln>
          <a:effectLst/>
        </p:spPr>
        <p:txBody>
          <a:bodyPr vert="horz" wrap="square" lIns="96293" tIns="48150" rIns="96293" bIns="4815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902195" y="7"/>
            <a:ext cx="2984388" cy="500391"/>
          </a:xfrm>
          <a:prstGeom prst="rect">
            <a:avLst/>
          </a:prstGeom>
          <a:noFill/>
          <a:ln w="9525">
            <a:noFill/>
            <a:miter lim="800000"/>
            <a:headEnd/>
            <a:tailEnd/>
          </a:ln>
          <a:effectLst/>
        </p:spPr>
        <p:txBody>
          <a:bodyPr vert="horz" wrap="square" lIns="96293" tIns="48150" rIns="96293" bIns="4815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97075" y="750888"/>
            <a:ext cx="2892425" cy="37592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7803" y="4758394"/>
            <a:ext cx="5050976" cy="4508187"/>
          </a:xfrm>
          <a:prstGeom prst="rect">
            <a:avLst/>
          </a:prstGeom>
          <a:noFill/>
          <a:ln w="9525">
            <a:noFill/>
            <a:miter lim="800000"/>
            <a:headEnd/>
            <a:tailEnd/>
          </a:ln>
          <a:effectLst/>
        </p:spPr>
        <p:txBody>
          <a:bodyPr vert="horz" wrap="square" lIns="96293" tIns="48150" rIns="96293" bIns="481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1" y="9518329"/>
            <a:ext cx="2984388" cy="500391"/>
          </a:xfrm>
          <a:prstGeom prst="rect">
            <a:avLst/>
          </a:prstGeom>
          <a:noFill/>
          <a:ln w="9525">
            <a:noFill/>
            <a:miter lim="800000"/>
            <a:headEnd/>
            <a:tailEnd/>
          </a:ln>
          <a:effectLst/>
        </p:spPr>
        <p:txBody>
          <a:bodyPr vert="horz" wrap="square" lIns="96293" tIns="48150" rIns="96293" bIns="4815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902195" y="9518329"/>
            <a:ext cx="2984388" cy="500391"/>
          </a:xfrm>
          <a:prstGeom prst="rect">
            <a:avLst/>
          </a:prstGeom>
          <a:noFill/>
          <a:ln w="9525">
            <a:noFill/>
            <a:miter lim="800000"/>
            <a:headEnd/>
            <a:tailEnd/>
          </a:ln>
          <a:effectLst/>
        </p:spPr>
        <p:txBody>
          <a:bodyPr vert="horz" wrap="square" lIns="96293" tIns="48150" rIns="96293" bIns="48150"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pPr defTabSz="931042">
              <a:defRPr/>
            </a:pPr>
            <a:fld id="{65833B51-8D0E-4DF5-A04B-F02CA997481C}" type="slidenum">
              <a:rPr lang="en-US" altLang="ja-JP">
                <a:solidFill>
                  <a:srgbClr val="000000"/>
                </a:solidFill>
              </a:rPr>
              <a:pPr defTabSz="931042">
                <a:defRPr/>
              </a:pPr>
              <a:t>1</a:t>
            </a:fld>
            <a:endParaRPr lang="en-US" altLang="ja-JP">
              <a:solidFill>
                <a:srgbClr val="000000"/>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4210580" cy="649499"/>
          </a:xfrm>
          <a:prstGeom prst="rect">
            <a:avLst/>
          </a:prstGeom>
          <a:noFill/>
          <a:ln w="9525">
            <a:noFill/>
            <a:miter lim="800000"/>
            <a:headEnd/>
            <a:tailEnd/>
          </a:ln>
        </p:spPr>
        <p:txBody>
          <a:bodyPr lIns="82809" tIns="9908" rIns="82809" bIns="9908" anchor="ct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事前登録申込締切　</a:t>
            </a:r>
            <a:r>
              <a:rPr lang="en-US" altLang="ja-JP" sz="2800" b="1" dirty="0">
                <a:solidFill>
                  <a:prstClr val="black"/>
                </a:solidFill>
                <a:latin typeface="ＭＳ Ｐゴシック"/>
                <a:ea typeface="ＭＳ Ｐゴシック"/>
                <a:cs typeface="ＭＳ Ｐゴシック" pitchFamily="50" charset="-128"/>
              </a:rPr>
              <a:t>11</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月</a:t>
            </a:r>
            <a:r>
              <a:rPr lang="en-US" altLang="ja-JP" sz="2800" b="1" dirty="0">
                <a:solidFill>
                  <a:prstClr val="black"/>
                </a:solidFill>
                <a:latin typeface="ＭＳ Ｐゴシック"/>
                <a:ea typeface="ＭＳ Ｐゴシック"/>
                <a:cs typeface="ＭＳ Ｐゴシック" pitchFamily="50" charset="-128"/>
              </a:rPr>
              <a:t>27</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日（月）</a:t>
            </a:r>
            <a:endParaRPr kumimoji="1" lang="ja-JP" altLang="en-US" sz="32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sp>
        <p:nvSpPr>
          <p:cNvPr id="6" name="Text Box 5"/>
          <p:cNvSpPr txBox="1">
            <a:spLocks noChangeArrowheads="1"/>
          </p:cNvSpPr>
          <p:nvPr/>
        </p:nvSpPr>
        <p:spPr bwMode="auto">
          <a:xfrm>
            <a:off x="543750" y="2610098"/>
            <a:ext cx="9353488" cy="696912"/>
          </a:xfrm>
          <a:prstGeom prst="rect">
            <a:avLst/>
          </a:prstGeom>
          <a:noFill/>
          <a:ln w="9525">
            <a:noFill/>
            <a:miter lim="800000"/>
            <a:headEnd/>
            <a:tailEnd/>
          </a:ln>
        </p:spPr>
        <p:txBody>
          <a:bodyPr lIns="82809" tIns="9908" rIns="82809" bIns="9908" anchor="ctr"/>
          <a:lstStyle/>
          <a:p>
            <a:pPr marL="0" marR="0" lvl="0" indent="0" algn="ctr" defTabSz="914400" rtl="0" eaLnBrk="1" fontAlgn="base" latinLnBrk="0" hangingPunct="1">
              <a:lnSpc>
                <a:spcPct val="100000"/>
              </a:lnSpc>
              <a:spcBef>
                <a:spcPts val="668"/>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2023</a:t>
            </a:r>
            <a:r>
              <a:rPr kumimoji="1" lang="ja-JP" altLang="en-US" sz="1600" b="1" i="0" u="none" strike="noStrike" kern="1200" cap="none" spc="0" normalizeH="0" baseline="0" noProof="0">
                <a:ln>
                  <a:noFill/>
                </a:ln>
                <a:solidFill>
                  <a:prstClr val="black"/>
                </a:solidFill>
                <a:effectLst/>
                <a:uLnTx/>
                <a:uFillTx/>
                <a:latin typeface="ＭＳ Ｐゴシック"/>
                <a:ea typeface="ＭＳ Ｐゴシック"/>
                <a:cs typeface="ＭＳ Ｐゴシック" pitchFamily="50" charset="-128"/>
              </a:rPr>
              <a:t>年度</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秋</a:t>
            </a:r>
            <a:r>
              <a:rPr kumimoji="1" lang="ja-JP" altLang="en-US" sz="1600" b="1" i="0" u="none" strike="noStrike" kern="1200" cap="none" spc="0" normalizeH="0" baseline="0" noProof="0">
                <a:ln>
                  <a:noFill/>
                </a:ln>
                <a:solidFill>
                  <a:prstClr val="black"/>
                </a:solidFill>
                <a:effectLst/>
                <a:uLnTx/>
                <a:uFillTx/>
                <a:latin typeface="ＭＳ Ｐゴシック"/>
                <a:ea typeface="ＭＳ Ｐゴシック"/>
                <a:cs typeface="ＭＳ Ｐゴシック" pitchFamily="50" charset="-128"/>
              </a:rPr>
              <a:t>季</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シンポジウム</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 ：</a:t>
            </a:r>
            <a:r>
              <a:rPr lang="ja-JP" altLang="en-US" sz="1600" b="1" dirty="0">
                <a:solidFill>
                  <a:prstClr val="black"/>
                </a:solidFill>
                <a:latin typeface="ＭＳ Ｐゴシック"/>
                <a:ea typeface="ＭＳ Ｐゴシック"/>
                <a:cs typeface="ＭＳ Ｐゴシック" pitchFamily="50" charset="-128"/>
              </a:rPr>
              <a:t>持続可能な社会の実現に向けて</a:t>
            </a:r>
            <a:br>
              <a:rPr lang="en-US" altLang="ja-JP" sz="1600" b="1" dirty="0">
                <a:solidFill>
                  <a:prstClr val="black"/>
                </a:solidFill>
                <a:latin typeface="ＭＳ Ｐゴシック"/>
                <a:ea typeface="ＭＳ Ｐゴシック"/>
                <a:cs typeface="ＭＳ Ｐゴシック" pitchFamily="50" charset="-128"/>
              </a:rPr>
            </a:b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～財政負担を抑制する効率的な廃棄物処理～</a:t>
            </a:r>
            <a:endPar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534521476"/>
              </p:ext>
            </p:extLst>
          </p:nvPr>
        </p:nvGraphicFramePr>
        <p:xfrm>
          <a:off x="505858" y="3185791"/>
          <a:ext cx="9455079" cy="8177865"/>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32792">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endParaRPr kumimoji="1" lang="en-US" altLang="ja-JP" sz="1100" dirty="0">
                        <a:latin typeface="+mn-ea"/>
                        <a:ea typeface="+mn-ea"/>
                      </a:endParaRPr>
                    </a:p>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申込者氏名</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（ふりがな）</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3">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a:t>
                      </a:r>
                      <a:r>
                        <a:rPr kumimoji="1" lang="ja-JP" altLang="en-US" sz="1200">
                          <a:latin typeface="+mn-ea"/>
                          <a:ea typeface="+mn-ea"/>
                        </a:rPr>
                        <a:t>協賛・協力</a:t>
                      </a:r>
                      <a:r>
                        <a:rPr kumimoji="1" lang="ja-JP" altLang="en-US" sz="1200" dirty="0">
                          <a:latin typeface="+mn-ea"/>
                          <a:ea typeface="+mn-ea"/>
                        </a:rPr>
                        <a:t>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3">
                  <a:txBody>
                    <a:bodyPr/>
                    <a:lstStyle/>
                    <a:p>
                      <a:pPr algn="l"/>
                      <a:r>
                        <a:rPr kumimoji="1" lang="ja-JP" altLang="en-US" sz="1000" dirty="0">
                          <a:latin typeface="+mn-ea"/>
                          <a:ea typeface="+mn-ea"/>
                        </a:rPr>
                        <a:t>必要な方は、チェックを入れて下さい</a:t>
                      </a:r>
                      <a:endParaRPr kumimoji="1" lang="en-US" altLang="ja-JP" sz="1000" dirty="0">
                        <a:latin typeface="+mn-ea"/>
                        <a:ea typeface="+mn-ea"/>
                      </a:endParaRPr>
                    </a:p>
                    <a:p>
                      <a:pPr algn="l"/>
                      <a:endParaRPr kumimoji="1" lang="en-US" altLang="ja-JP" sz="1000" dirty="0">
                        <a:latin typeface="+mn-ea"/>
                        <a:ea typeface="+mn-ea"/>
                      </a:endParaRPr>
                    </a:p>
                    <a:p>
                      <a:pPr algn="l"/>
                      <a:endParaRPr kumimoji="1" lang="en-US" altLang="ja-JP" sz="1000" dirty="0">
                        <a:latin typeface="+mn-ea"/>
                        <a:ea typeface="+mn-ea"/>
                      </a:endParaRPr>
                    </a:p>
                    <a:p>
                      <a:pPr algn="ctr"/>
                      <a:endParaRPr kumimoji="1" lang="en-US" altLang="ja-JP" sz="1200" dirty="0">
                        <a:latin typeface="+mn-ea"/>
                        <a:ea typeface="+mn-ea"/>
                      </a:endParaRPr>
                    </a:p>
                    <a:p>
                      <a:pPr algn="ctr"/>
                      <a:r>
                        <a:rPr kumimoji="1" lang="ja-JP" altLang="en-US" sz="1200" dirty="0">
                          <a:latin typeface="+mn-ea"/>
                          <a:ea typeface="+mn-ea"/>
                        </a:rPr>
                        <a:t>□要請求書</a:t>
                      </a:r>
                      <a:endParaRPr kumimoji="1" lang="en-US" altLang="ja-JP" sz="1200" dirty="0">
                        <a:latin typeface="+mn-ea"/>
                        <a:ea typeface="+mn-ea"/>
                      </a:endParaRPr>
                    </a:p>
                    <a:p>
                      <a:pPr algn="ctr"/>
                      <a:endParaRPr kumimoji="1" lang="en-US" altLang="ja-JP" sz="1100" dirty="0">
                        <a:latin typeface="+mn-ea"/>
                        <a:ea typeface="+mn-ea"/>
                      </a:endParaRPr>
                    </a:p>
                    <a:p>
                      <a:pPr algn="ctr"/>
                      <a:r>
                        <a:rPr kumimoji="1" lang="ja-JP" altLang="en-US" sz="1200" dirty="0">
                          <a:latin typeface="+mn-ea"/>
                          <a:ea typeface="+mn-ea"/>
                        </a:rPr>
                        <a:t>□要領収書</a:t>
                      </a:r>
                      <a:endParaRPr kumimoji="1" lang="en-US" altLang="ja-JP" sz="1200" dirty="0">
                        <a:latin typeface="+mn-ea"/>
                        <a:ea typeface="+mn-ea"/>
                      </a:endParaRPr>
                    </a:p>
                    <a:p>
                      <a:pPr algn="ctr"/>
                      <a:endParaRPr kumimoji="1" lang="en-US" altLang="ja-JP" sz="900" dirty="0">
                        <a:latin typeface="+mn-ea"/>
                        <a:ea typeface="+mn-ea"/>
                      </a:endParaRPr>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en-US" altLang="ja-JP" sz="1100" dirty="0">
                          <a:latin typeface="+mn-ea"/>
                          <a:ea typeface="+mn-ea"/>
                        </a:rPr>
                        <a:t>E-mail</a:t>
                      </a:r>
                    </a:p>
                    <a:p>
                      <a:pPr algn="ctr"/>
                      <a:r>
                        <a:rPr kumimoji="1" lang="en-US" altLang="ja-JP" sz="1100" dirty="0">
                          <a:latin typeface="+mn-ea"/>
                          <a:ea typeface="+mn-ea"/>
                        </a:rPr>
                        <a:t>※</a:t>
                      </a:r>
                      <a:r>
                        <a:rPr kumimoji="1" lang="ja-JP" altLang="en-US" sz="1100" dirty="0">
                          <a:latin typeface="+mn-ea"/>
                          <a:ea typeface="+mn-ea"/>
                        </a:rPr>
                        <a:t>必須</a:t>
                      </a:r>
                    </a:p>
                    <a:p>
                      <a:pPr algn="ct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10222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ライブ配信</a:t>
                      </a: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　　オン・デマンド視聴</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可能期間</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30</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木</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　</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14</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00</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00</a:t>
                      </a:r>
                      <a:b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b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12</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日（金）～</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日（日）</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266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l"/>
                      <a:r>
                        <a:rPr kumimoji="1" lang="en-US" altLang="ja-JP" sz="1800" b="0" dirty="0"/>
                        <a:t>【 </a:t>
                      </a:r>
                      <a:r>
                        <a:rPr kumimoji="1" lang="ja-JP" altLang="en-US" sz="1800" b="0" dirty="0"/>
                        <a:t>事前登録費 </a:t>
                      </a:r>
                      <a:r>
                        <a:rPr kumimoji="1" lang="en-US" altLang="ja-JP" sz="1800" b="0" dirty="0"/>
                        <a:t>】</a:t>
                      </a:r>
                      <a:r>
                        <a:rPr kumimoji="1" lang="ja-JP" altLang="en-US" sz="1400" b="0" dirty="0"/>
                        <a:t>協賛</a:t>
                      </a:r>
                      <a:r>
                        <a:rPr kumimoji="1" lang="ja-JP" altLang="en-US" sz="1800" b="0" dirty="0"/>
                        <a:t>・</a:t>
                      </a:r>
                      <a:r>
                        <a:rPr kumimoji="1" lang="ja-JP" altLang="en-US" sz="1400" b="0" dirty="0"/>
                        <a:t>協力団体会員：</a:t>
                      </a:r>
                      <a:r>
                        <a:rPr kumimoji="1" lang="en-US" altLang="ja-JP" sz="1400" b="0" dirty="0"/>
                        <a:t>6,600</a:t>
                      </a:r>
                      <a:r>
                        <a:rPr kumimoji="1" lang="ja-JP" altLang="en-US" sz="1400" b="0" dirty="0"/>
                        <a:t>円　非会員：</a:t>
                      </a:r>
                      <a:r>
                        <a:rPr kumimoji="1" lang="en-US" altLang="ja-JP" sz="1400" b="0" dirty="0"/>
                        <a:t>13,200</a:t>
                      </a:r>
                      <a:r>
                        <a:rPr kumimoji="1" lang="ja-JP" altLang="en-US" sz="1400" b="0" dirty="0"/>
                        <a:t>円　自治体職員：</a:t>
                      </a:r>
                      <a:r>
                        <a:rPr kumimoji="1" lang="en-US" altLang="ja-JP" sz="1400" b="0" dirty="0"/>
                        <a:t>4,400</a:t>
                      </a:r>
                      <a:r>
                        <a:rPr kumimoji="1" lang="ja-JP" altLang="en-US" sz="1400" b="0" dirty="0"/>
                        <a:t>円　学生：</a:t>
                      </a:r>
                      <a:r>
                        <a:rPr kumimoji="1" lang="en-US" altLang="ja-JP" sz="1400" b="0" dirty="0"/>
                        <a:t>2,200</a:t>
                      </a:r>
                      <a:r>
                        <a:rPr kumimoji="1" lang="ja-JP" altLang="en-US" sz="1400" b="0" dirty="0"/>
                        <a:t>円</a:t>
                      </a:r>
                      <a:r>
                        <a:rPr kumimoji="1" lang="en-US" altLang="ja-JP" sz="1400" b="0" dirty="0"/>
                        <a:t>(</a:t>
                      </a:r>
                      <a:r>
                        <a:rPr kumimoji="1" lang="ja-JP" altLang="en-US" sz="1400" b="0" dirty="0"/>
                        <a:t>消費税込</a:t>
                      </a:r>
                      <a:r>
                        <a:rPr kumimoji="1" lang="en-US" altLang="ja-JP" sz="1400" b="0" dirty="0"/>
                        <a:t>)</a:t>
                      </a:r>
                      <a:r>
                        <a:rPr kumimoji="1" lang="ja-JP" altLang="en-US" sz="1400" b="0" dirty="0"/>
                        <a:t>　　　　　　</a:t>
                      </a:r>
                      <a:endParaRPr kumimoji="1" lang="en-US" altLang="ja-JP" sz="1400" b="0" dirty="0"/>
                    </a:p>
                    <a:p>
                      <a:pPr marL="0" indent="180975" algn="l"/>
                      <a:r>
                        <a:rPr kumimoji="1" lang="ja-JP" altLang="en-US" sz="1400" b="0" dirty="0"/>
                        <a:t>　　　　　　　　　　　　　</a:t>
                      </a:r>
                      <a:r>
                        <a:rPr kumimoji="1" lang="en-US" altLang="ja-JP" sz="1100" b="0" dirty="0"/>
                        <a:t>※</a:t>
                      </a:r>
                      <a:r>
                        <a:rPr kumimoji="1" lang="ja-JP" altLang="en-US" sz="1100" b="0" dirty="0"/>
                        <a:t>協賛・協力団体については下記にてご確認下さい。</a:t>
                      </a:r>
                      <a:endParaRPr kumimoji="1" lang="en-US" altLang="ja-JP" sz="1200" b="0" dirty="0"/>
                    </a:p>
                    <a:p>
                      <a:pPr marL="0" indent="180975" algn="l"/>
                      <a:r>
                        <a:rPr kumimoji="1" lang="en-US" altLang="ja-JP" sz="1600" b="0" dirty="0"/>
                        <a:t>【</a:t>
                      </a:r>
                      <a:r>
                        <a:rPr kumimoji="1" lang="ja-JP" altLang="en-US" sz="1600" b="0" dirty="0"/>
                        <a:t>お振り込み先</a:t>
                      </a:r>
                      <a:r>
                        <a:rPr kumimoji="1" lang="en-US" altLang="ja-JP" sz="1600" b="0" dirty="0"/>
                        <a:t>】</a:t>
                      </a:r>
                    </a:p>
                    <a:p>
                      <a:pPr marL="0" indent="180975" algn="l"/>
                      <a:r>
                        <a:rPr kumimoji="1" lang="ja-JP" altLang="en-US" sz="1600" b="0" dirty="0"/>
                        <a:t>　りそな銀行　芝支店（普）</a:t>
                      </a:r>
                      <a:r>
                        <a:rPr kumimoji="1" lang="en-US" altLang="ja-JP" sz="1600" b="0" dirty="0"/>
                        <a:t>1490768</a:t>
                      </a:r>
                      <a:r>
                        <a:rPr kumimoji="1" lang="ja-JP" altLang="en-US" sz="1600" b="0" dirty="0"/>
                        <a:t>　ｶ）ﾊｲｷﾌﾞﾂｺｳｶﾞｸｹﾝｷｭｳｼｮ　</a:t>
                      </a:r>
                      <a:r>
                        <a:rPr kumimoji="1" lang="ja-JP" altLang="en-US" sz="1000" b="0" dirty="0"/>
                        <a:t>振込手数料は参加者各自でご負担願います。</a:t>
                      </a:r>
                      <a:endParaRPr lang="en-US" altLang="ja-JP" sz="1400" b="0" dirty="0"/>
                    </a:p>
                    <a:p>
                      <a:pPr algn="l"/>
                      <a:r>
                        <a:rPr lang="ja-JP" altLang="en-US" sz="1400" b="0" dirty="0"/>
                        <a:t>　　　</a:t>
                      </a:r>
                      <a:r>
                        <a:rPr lang="en-US" altLang="ja-JP" sz="1400" b="0" dirty="0"/>
                        <a:t>※</a:t>
                      </a:r>
                      <a:r>
                        <a:rPr lang="ja-JP" altLang="en-US" sz="1400" b="0" dirty="0"/>
                        <a:t>お振込いただく際、</a:t>
                      </a:r>
                      <a:r>
                        <a:rPr lang="ja-JP" altLang="en-US" sz="1400" b="0" dirty="0">
                          <a:solidFill>
                            <a:srgbClr val="FF0000"/>
                          </a:solidFill>
                        </a:rPr>
                        <a:t>振込人名義は</a:t>
                      </a:r>
                      <a:r>
                        <a:rPr lang="ja-JP" altLang="en-US" sz="1600" b="0" dirty="0">
                          <a:solidFill>
                            <a:srgbClr val="FF0000"/>
                          </a:solidFill>
                        </a:rPr>
                        <a:t>「</a:t>
                      </a:r>
                      <a:r>
                        <a:rPr lang="ja-JP" altLang="en-US" sz="1400" b="0" dirty="0">
                          <a:solidFill>
                            <a:srgbClr val="FF0000"/>
                          </a:solidFill>
                        </a:rPr>
                        <a:t>受付番号＋申込者氏名</a:t>
                      </a:r>
                      <a:r>
                        <a:rPr lang="ja-JP" altLang="en-US" sz="1600" b="0" dirty="0">
                          <a:solidFill>
                            <a:srgbClr val="FF0000"/>
                          </a:solidFill>
                        </a:rPr>
                        <a:t>」</a:t>
                      </a:r>
                      <a:r>
                        <a:rPr lang="ja-JP" altLang="en-US" sz="1400" b="0" dirty="0"/>
                        <a:t>としてください。</a:t>
                      </a:r>
                      <a:r>
                        <a:rPr kumimoji="1" lang="ja-JP" altLang="en-US" sz="1400" b="0" dirty="0"/>
                        <a:t>　　　</a:t>
                      </a:r>
                      <a:endParaRPr kumimoji="1" lang="en-US" altLang="ja-JP" sz="1400" b="0" dirty="0"/>
                    </a:p>
                    <a:p>
                      <a:pPr algn="l"/>
                      <a:r>
                        <a:rPr kumimoji="1" lang="ja-JP" altLang="en-US" sz="1400" b="0" dirty="0"/>
                        <a:t>　　　</a:t>
                      </a:r>
                      <a:r>
                        <a:rPr kumimoji="1" lang="en-US" altLang="ja-JP" sz="1400" b="0" dirty="0"/>
                        <a:t>※</a:t>
                      </a:r>
                      <a:r>
                        <a:rPr kumimoji="1" lang="ja-JP" altLang="en-US" sz="1400" b="0" dirty="0"/>
                        <a:t>参加費は振込（</a:t>
                      </a:r>
                      <a:r>
                        <a:rPr kumimoji="1" lang="en-US" altLang="ja-JP" sz="1400" b="0" dirty="0">
                          <a:solidFill>
                            <a:srgbClr val="FF0000"/>
                          </a:solidFill>
                        </a:rPr>
                        <a:t>11</a:t>
                      </a:r>
                      <a:r>
                        <a:rPr kumimoji="1" lang="ja-JP" altLang="en-US" sz="1400" b="0" dirty="0">
                          <a:solidFill>
                            <a:srgbClr val="FF0000"/>
                          </a:solidFill>
                        </a:rPr>
                        <a:t>月</a:t>
                      </a:r>
                      <a:r>
                        <a:rPr kumimoji="1" lang="en-US" altLang="ja-JP" sz="1400" b="0" dirty="0">
                          <a:solidFill>
                            <a:srgbClr val="FF0000"/>
                          </a:solidFill>
                        </a:rPr>
                        <a:t>27</a:t>
                      </a:r>
                      <a:r>
                        <a:rPr kumimoji="1" lang="ja-JP" altLang="en-US" sz="1400" b="0" dirty="0">
                          <a:solidFill>
                            <a:srgbClr val="FF0000"/>
                          </a:solidFill>
                        </a:rPr>
                        <a:t>日（月）まで</a:t>
                      </a:r>
                      <a:r>
                        <a:rPr kumimoji="1" lang="ja-JP" altLang="en-US" sz="1400" b="0" dirty="0"/>
                        <a:t>にお手続きをお済ませください）にてお願いいたします。</a:t>
                      </a:r>
                      <a:endParaRPr kumimoji="1" lang="en-US" altLang="ja-JP" sz="1400" b="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0" dirty="0">
                          <a:solidFill>
                            <a:schemeClr val="tx1"/>
                          </a:solidFill>
                        </a:rPr>
                        <a:t>個人名ではなく会社名振込になる場合は、振込業務担当者名・部署名、連絡先を必ずご記入下さい。</a:t>
                      </a:r>
                      <a:endParaRPr kumimoji="1" lang="en-US" altLang="ja-JP" sz="1400" b="0"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458173" y="2322066"/>
            <a:ext cx="9514850" cy="335855"/>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900" b="1" i="0" u="none" strike="noStrike" kern="1200" cap="none" spc="0" normalizeH="0" baseline="0" noProof="0" dirty="0">
                <a:ln>
                  <a:noFill/>
                </a:ln>
                <a:solidFill>
                  <a:prstClr val="white"/>
                </a:solidFill>
                <a:effectLst/>
                <a:uLnTx/>
                <a:uFillTx/>
                <a:latin typeface="Arial"/>
                <a:ea typeface="ＭＳ Ｐゴシック"/>
                <a:cs typeface="+mn-cs"/>
              </a:endParaRPr>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900" b="1" i="0" u="none" strike="noStrike" kern="1200" cap="none" spc="0" normalizeH="0" baseline="0" noProof="0" dirty="0">
                  <a:ln>
                    <a:noFill/>
                  </a:ln>
                  <a:solidFill>
                    <a:prstClr val="white"/>
                  </a:solidFill>
                  <a:effectLst/>
                  <a:uLnTx/>
                  <a:uFillTx/>
                  <a:latin typeface="ＭＳ Ｐゴシック"/>
                  <a:ea typeface="ＭＳ Ｐゴシック" pitchFamily="50" charset="-128"/>
                  <a:cs typeface="ＭＳ Ｐゴシック" pitchFamily="50" charset="-128"/>
                </a:rPr>
                <a:t>事前登録申込用紙</a:t>
              </a:r>
            </a:p>
          </p:txBody>
        </p:sp>
      </p:grpSp>
      <p:sp>
        <p:nvSpPr>
          <p:cNvPr id="3" name="正方形/長方形 2"/>
          <p:cNvSpPr/>
          <p:nvPr/>
        </p:nvSpPr>
        <p:spPr>
          <a:xfrm>
            <a:off x="654538" y="12794957"/>
            <a:ext cx="9001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5952360" y="1096403"/>
            <a:ext cx="4030456" cy="126188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弊社</a:t>
            </a:r>
            <a:r>
              <a:rPr lang="en-US" altLang="ja-JP" sz="1600" b="1" dirty="0">
                <a:solidFill>
                  <a:prstClr val="black"/>
                </a:solidFill>
                <a:latin typeface="Arial"/>
                <a:ea typeface="ＭＳ Ｐゴシック"/>
              </a:rPr>
              <a:t>HP</a:t>
            </a:r>
            <a:r>
              <a:rPr lang="ja-JP" altLang="en-US" sz="1600" b="1" dirty="0">
                <a:solidFill>
                  <a:prstClr val="black"/>
                </a:solidFill>
                <a:latin typeface="Arial"/>
                <a:ea typeface="ＭＳ Ｐゴシック"/>
              </a:rPr>
              <a:t>上、もしくは、メール添付のご案内を</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ご覧いただき、申込用紙にご記入の上、</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Arial"/>
                <a:ea typeface="ＭＳ Ｐゴシック"/>
                <a:cs typeface="+mn-cs"/>
              </a:rPr>
              <a:t>メール添付にてご返送ください。　　</a:t>
            </a:r>
            <a:r>
              <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hlinkClick r:id="rId3"/>
              </a:rPr>
              <a:t>info@riswme.co.jp</a:t>
            </a:r>
            <a:endPar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sng"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543750" y="11482759"/>
            <a:ext cx="9793088" cy="1200329"/>
          </a:xfrm>
          <a:prstGeom prst="rect">
            <a:avLst/>
          </a:prstGeom>
        </p:spPr>
        <p:txBody>
          <a:bodyPr wrap="square">
            <a:spAutoFit/>
          </a:bodyPr>
          <a:lstStyle/>
          <a:p>
            <a:pPr marL="803275" marR="0" lvl="0" indent="-803275"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協賛</a:t>
            </a: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団体</a:t>
            </a:r>
            <a:r>
              <a:rPr kumimoji="1" lang="ja-JP" altLang="en-US" sz="11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3R</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研究財団</a:t>
            </a:r>
            <a:r>
              <a:rPr lang="ja-JP" altLang="en-US" sz="1100" dirty="0">
                <a:solidFill>
                  <a:prstClr val="black"/>
                </a:solidFill>
                <a:sym typeface="Wingdings" pitchFamily="2" charset="2"/>
              </a:rPr>
              <a:t>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産業廃棄物処理事業振興財団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環境衛生施設維持管理業協会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一財</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日本環境衛生センター</a:t>
            </a:r>
            <a:endPar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803275" marR="0" lvl="0" indent="-803275" algn="l" defTabSz="914400" rtl="0" eaLnBrk="1" fontAlgn="base" latinLnBrk="0" hangingPunct="1">
              <a:lnSpc>
                <a:spcPct val="100000"/>
              </a:lnSpc>
              <a:spcBef>
                <a:spcPct val="0"/>
              </a:spcBef>
              <a:spcAft>
                <a:spcPct val="0"/>
              </a:spcAft>
              <a:buClrTx/>
              <a:buSzTx/>
              <a:buFontTx/>
              <a:buNone/>
              <a:tabLst/>
              <a:defRPr/>
            </a:pPr>
            <a:r>
              <a:rPr lang="ja-JP" altLang="en-US" sz="1100" dirty="0">
                <a:solidFill>
                  <a:prstClr val="black"/>
                </a:solidFill>
                <a:sym typeface="Wingdings" pitchFamily="2" charset="2"/>
              </a:rPr>
              <a:t>　　　　　　　　　</a:t>
            </a:r>
            <a:r>
              <a:rPr lang="en-US" altLang="ja-JP" sz="1100" dirty="0">
                <a:solidFill>
                  <a:prstClr val="black"/>
                </a:solidFill>
                <a:sym typeface="Wingdings" pitchFamily="2" charset="2"/>
              </a:rPr>
              <a:t>(</a:t>
            </a:r>
            <a:r>
              <a:rPr lang="ja-JP" altLang="en-US" sz="1100" dirty="0">
                <a:solidFill>
                  <a:prstClr val="black"/>
                </a:solidFill>
                <a:sym typeface="Wingdings" pitchFamily="2" charset="2"/>
              </a:rPr>
              <a:t>公財</a:t>
            </a:r>
            <a:r>
              <a:rPr lang="en-US" altLang="ja-JP" sz="1100" dirty="0">
                <a:solidFill>
                  <a:prstClr val="black"/>
                </a:solidFill>
                <a:sym typeface="Wingdings" pitchFamily="2" charset="2"/>
              </a:rPr>
              <a:t>)</a:t>
            </a:r>
            <a:r>
              <a:rPr lang="ja-JP" altLang="en-US" sz="1100" dirty="0">
                <a:solidFill>
                  <a:prstClr val="black"/>
                </a:solidFill>
                <a:sym typeface="Wingdings" pitchFamily="2" charset="2"/>
              </a:rPr>
              <a:t>日本産業廃棄物処理振興センター　</a:t>
            </a:r>
            <a:r>
              <a:rPr lang="en-US" altLang="ja-JP" sz="1100" dirty="0">
                <a:solidFill>
                  <a:prstClr val="black"/>
                </a:solidFill>
                <a:sym typeface="Wingdings" pitchFamily="2" charset="2"/>
              </a:rPr>
              <a:t>(</a:t>
            </a:r>
            <a:r>
              <a:rPr lang="ja-JP" altLang="en-US" sz="1100" dirty="0">
                <a:solidFill>
                  <a:prstClr val="black"/>
                </a:solidFill>
                <a:sym typeface="Wingdings" pitchFamily="2" charset="2"/>
              </a:rPr>
              <a:t>一社</a:t>
            </a:r>
            <a:r>
              <a:rPr lang="en-US" altLang="ja-JP" sz="1100" dirty="0">
                <a:solidFill>
                  <a:prstClr val="black"/>
                </a:solidFill>
                <a:sym typeface="Wingdings" pitchFamily="2" charset="2"/>
              </a:rPr>
              <a:t>)</a:t>
            </a:r>
            <a:r>
              <a:rPr lang="ja-JP" altLang="en-US" sz="1100" dirty="0">
                <a:solidFill>
                  <a:prstClr val="black"/>
                </a:solidFill>
                <a:sym typeface="Wingdings" pitchFamily="2" charset="2"/>
              </a:rPr>
              <a:t>プラスチック循環利用協会</a:t>
            </a:r>
            <a:endPar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803275" indent="-803275">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協力団体</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日本環境衛生施設工業会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廃棄物資源循環学会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全国都市清掃会議</a:t>
            </a:r>
            <a:r>
              <a:rPr lang="ja-JP" altLang="en-US" sz="1100" dirty="0">
                <a:solidFill>
                  <a:prstClr val="black"/>
                </a:solidFill>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全国産業資源循環連合会　　　　　　　　　　　　　　　　　</a:t>
            </a:r>
            <a:endPar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803275" indent="-803275">
              <a:defRPr/>
            </a:pP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日本産業機械工業会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持続可能社会推進コンサルタント協会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廃棄物処理施設技術管理協会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endPar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803275" indent="-803275">
              <a:defRPr/>
            </a:pPr>
            <a:r>
              <a:rPr lang="en-US" altLang="ja-JP" sz="1100" noProof="0" dirty="0">
                <a:solidFill>
                  <a:prstClr val="black"/>
                </a:solidFill>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ごみ焼却余熱有効利用促進市町村等連絡協議会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有害・医療廃棄物研究会</a:t>
            </a:r>
            <a:r>
              <a:rPr lang="ja-JP" altLang="en-US" sz="1100" dirty="0">
                <a:solidFill>
                  <a:prstClr val="black"/>
                </a:solidFill>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産業廃棄物処理業経営塾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OB</a:t>
            </a:r>
            <a:r>
              <a:rPr lang="ja-JP" altLang="en-US" sz="1100" dirty="0">
                <a:solidFill>
                  <a:prstClr val="black"/>
                </a:solidFill>
                <a:sym typeface="Wingdings" pitchFamily="2" charset="2"/>
              </a:rPr>
              <a:t>会　　                                                </a:t>
            </a:r>
            <a:endParaRPr lang="en-US" altLang="ja-JP" sz="1100" dirty="0">
              <a:solidFill>
                <a:prstClr val="black"/>
              </a:solidFill>
              <a:sym typeface="Wingdings" pitchFamily="2" charset="2"/>
            </a:endParaRPr>
          </a:p>
          <a:p>
            <a:pPr marL="803275" indent="-803275">
              <a:defRPr/>
            </a:pP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フォーラム環境塾・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NPO</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法人都市環境フォーラム　</a:t>
            </a: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467966" y="336011"/>
            <a:ext cx="9793088"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2023</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年秋</a:t>
            </a:r>
            <a:r>
              <a:rPr lang="ja-JP" altLang="en-US" sz="2400" b="1" dirty="0">
                <a:solidFill>
                  <a:prstClr val="black"/>
                </a:solidFill>
              </a:rPr>
              <a:t>季</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シンポジウム</a:t>
            </a:r>
            <a:r>
              <a:rPr lang="ja-JP" altLang="en-US" sz="2800" b="1" dirty="0">
                <a:solidFill>
                  <a:prstClr val="black"/>
                </a:solidFill>
              </a:rPr>
              <a:t>オンライン配信</a:t>
            </a:r>
            <a:r>
              <a:rPr kumimoji="1" lang="ja-JP" altLang="en-US"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の事前登録申込用紙</a:t>
            </a:r>
            <a:endPar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613974" y="1057306"/>
            <a:ext cx="5176322" cy="707886"/>
          </a:xfrm>
          <a:prstGeom prst="rect">
            <a:avLst/>
          </a:prstGeom>
          <a:noFill/>
          <a:ln w="38100">
            <a:solidFill>
              <a:srgbClr val="FF0000"/>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事前登録いただくと、ライブ配信・オンデマンド視聴と資料をダウンロードしていただけます。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9705</TotalTime>
  <Words>607</Words>
  <Application>Microsoft Office PowerPoint</Application>
  <PresentationFormat>ユーザー設定</PresentationFormat>
  <Paragraphs>67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MS-Gothic</vt:lpstr>
      <vt:lpstr>MS-PGothic</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季子 石井</cp:lastModifiedBy>
  <cp:revision>536</cp:revision>
  <cp:lastPrinted>2023-04-24T06:26:32Z</cp:lastPrinted>
  <dcterms:created xsi:type="dcterms:W3CDTF">2008-06-03T11:31:49Z</dcterms:created>
  <dcterms:modified xsi:type="dcterms:W3CDTF">2023-08-30T05:06:12Z</dcterms:modified>
</cp:coreProperties>
</file>