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10440988" cy="13573125"/>
  <p:notesSz cx="6735763" cy="9866313"/>
  <p:defaultTextStyle>
    <a:defPPr>
      <a:defRPr lang="ja-JP"/>
    </a:defPPr>
    <a:lvl1pPr algn="l" rtl="0" fontAlgn="base">
      <a:spcBef>
        <a:spcPct val="0"/>
      </a:spcBef>
      <a:spcAft>
        <a:spcPct val="0"/>
      </a:spcAft>
      <a:defRPr kumimoji="1" sz="27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7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7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7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700" kern="1200">
        <a:solidFill>
          <a:schemeClr val="tx1"/>
        </a:solidFill>
        <a:latin typeface="Arial" charset="0"/>
        <a:ea typeface="ＭＳ Ｐゴシック" pitchFamily="50" charset="-128"/>
        <a:cs typeface="+mn-cs"/>
      </a:defRPr>
    </a:lvl5pPr>
    <a:lvl6pPr marL="2286000" algn="l" defTabSz="914400" rtl="0" eaLnBrk="1" latinLnBrk="0" hangingPunct="1">
      <a:defRPr kumimoji="1" sz="2700" kern="1200">
        <a:solidFill>
          <a:schemeClr val="tx1"/>
        </a:solidFill>
        <a:latin typeface="Arial" charset="0"/>
        <a:ea typeface="ＭＳ Ｐゴシック" pitchFamily="50" charset="-128"/>
        <a:cs typeface="+mn-cs"/>
      </a:defRPr>
    </a:lvl6pPr>
    <a:lvl7pPr marL="2743200" algn="l" defTabSz="914400" rtl="0" eaLnBrk="1" latinLnBrk="0" hangingPunct="1">
      <a:defRPr kumimoji="1" sz="2700" kern="1200">
        <a:solidFill>
          <a:schemeClr val="tx1"/>
        </a:solidFill>
        <a:latin typeface="Arial" charset="0"/>
        <a:ea typeface="ＭＳ Ｐゴシック" pitchFamily="50" charset="-128"/>
        <a:cs typeface="+mn-cs"/>
      </a:defRPr>
    </a:lvl7pPr>
    <a:lvl8pPr marL="3200400" algn="l" defTabSz="914400" rtl="0" eaLnBrk="1" latinLnBrk="0" hangingPunct="1">
      <a:defRPr kumimoji="1" sz="2700" kern="1200">
        <a:solidFill>
          <a:schemeClr val="tx1"/>
        </a:solidFill>
        <a:latin typeface="Arial" charset="0"/>
        <a:ea typeface="ＭＳ Ｐゴシック" pitchFamily="50" charset="-128"/>
        <a:cs typeface="+mn-cs"/>
      </a:defRPr>
    </a:lvl8pPr>
    <a:lvl9pPr marL="3657600" algn="l" defTabSz="914400" rtl="0" eaLnBrk="1" latinLnBrk="0" hangingPunct="1">
      <a:defRPr kumimoji="1" sz="27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909">
          <p15:clr>
            <a:srgbClr val="A4A3A4"/>
          </p15:clr>
        </p15:guide>
        <p15:guide id="2" orient="horz" pos="7647">
          <p15:clr>
            <a:srgbClr val="A4A3A4"/>
          </p15:clr>
        </p15:guide>
        <p15:guide id="3" pos="907">
          <p15:clr>
            <a:srgbClr val="A4A3A4"/>
          </p15:clr>
        </p15:guide>
        <p15:guide id="4" pos="567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3399"/>
    <a:srgbClr val="BB054A"/>
    <a:srgbClr val="FF00FF"/>
    <a:srgbClr val="B2EAAB"/>
    <a:srgbClr val="CCF0C6"/>
    <a:srgbClr val="B7EBA9"/>
    <a:srgbClr val="DCF5D7"/>
    <a:srgbClr val="B3EBAD"/>
    <a:srgbClr val="C8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45" autoAdjust="0"/>
    <p:restoredTop sz="96370" autoAdjust="0"/>
  </p:normalViewPr>
  <p:slideViewPr>
    <p:cSldViewPr>
      <p:cViewPr varScale="1">
        <p:scale>
          <a:sx n="56" d="100"/>
          <a:sy n="56" d="100"/>
        </p:scale>
        <p:origin x="2748" y="84"/>
      </p:cViewPr>
      <p:guideLst>
        <p:guide orient="horz" pos="909"/>
        <p:guide orient="horz" pos="7647"/>
        <p:guide pos="907"/>
        <p:guide pos="567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1" y="7"/>
            <a:ext cx="2919032" cy="492779"/>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1" name="Rectangle 3"/>
          <p:cNvSpPr>
            <a:spLocks noGrp="1" noChangeArrowheads="1"/>
          </p:cNvSpPr>
          <p:nvPr>
            <p:ph type="dt" idx="1"/>
          </p:nvPr>
        </p:nvSpPr>
        <p:spPr bwMode="auto">
          <a:xfrm>
            <a:off x="3816739" y="7"/>
            <a:ext cx="2919032" cy="492779"/>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7172" name="Rectangle 4"/>
          <p:cNvSpPr>
            <a:spLocks noGrp="1" noRot="1" noChangeAspect="1" noChangeArrowheads="1" noTextEdit="1"/>
          </p:cNvSpPr>
          <p:nvPr>
            <p:ph type="sldImg" idx="2"/>
          </p:nvPr>
        </p:nvSpPr>
        <p:spPr bwMode="auto">
          <a:xfrm>
            <a:off x="1944688" y="739775"/>
            <a:ext cx="2846387" cy="37020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897703" y="4686011"/>
            <a:ext cx="4940363" cy="4439611"/>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7174" name="Rectangle 6"/>
          <p:cNvSpPr>
            <a:spLocks noGrp="1" noChangeArrowheads="1"/>
          </p:cNvSpPr>
          <p:nvPr>
            <p:ph type="ftr" sz="quarter" idx="4"/>
          </p:nvPr>
        </p:nvSpPr>
        <p:spPr bwMode="auto">
          <a:xfrm>
            <a:off x="11" y="9373540"/>
            <a:ext cx="2919032" cy="492779"/>
          </a:xfrm>
          <a:prstGeom prst="rect">
            <a:avLst/>
          </a:prstGeom>
          <a:noFill/>
          <a:ln w="9525">
            <a:noFill/>
            <a:miter lim="800000"/>
            <a:headEnd/>
            <a:tailEnd/>
          </a:ln>
          <a:effectLst/>
        </p:spPr>
        <p:txBody>
          <a:bodyPr vert="horz" wrap="square" lIns="94572" tIns="47289" rIns="94572" bIns="47289"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5" name="Rectangle 7"/>
          <p:cNvSpPr>
            <a:spLocks noGrp="1" noChangeArrowheads="1"/>
          </p:cNvSpPr>
          <p:nvPr>
            <p:ph type="sldNum" sz="quarter" idx="5"/>
          </p:nvPr>
        </p:nvSpPr>
        <p:spPr bwMode="auto">
          <a:xfrm>
            <a:off x="3816739" y="9373540"/>
            <a:ext cx="2919032" cy="492779"/>
          </a:xfrm>
          <a:prstGeom prst="rect">
            <a:avLst/>
          </a:prstGeom>
          <a:noFill/>
          <a:ln w="9525">
            <a:noFill/>
            <a:miter lim="800000"/>
            <a:headEnd/>
            <a:tailEnd/>
          </a:ln>
          <a:effectLst/>
        </p:spPr>
        <p:txBody>
          <a:bodyPr vert="horz" wrap="square" lIns="94572" tIns="47289" rIns="94572" bIns="47289" numCol="1" anchor="b" anchorCtr="0" compatLnSpc="1">
            <a:prstTxWarp prst="textNoShape">
              <a:avLst/>
            </a:prstTxWarp>
          </a:bodyPr>
          <a:lstStyle>
            <a:lvl1pPr algn="r">
              <a:defRPr sz="1200">
                <a:ea typeface="ＭＳ Ｐゴシック" pitchFamily="50" charset="-128"/>
              </a:defRPr>
            </a:lvl1pPr>
          </a:lstStyle>
          <a:p>
            <a:pPr>
              <a:defRPr/>
            </a:pPr>
            <a:fld id="{B16D1AC9-04F2-41CA-887A-C1FDE71AC5C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5833B51-8D0E-4DF5-A04B-F02CA997481C}"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Line 7"/>
          <p:cNvSpPr>
            <a:spLocks noChangeShapeType="1"/>
          </p:cNvSpPr>
          <p:nvPr/>
        </p:nvSpPr>
        <p:spPr bwMode="auto">
          <a:xfrm>
            <a:off x="1079500" y="133032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2" name="Line 8"/>
          <p:cNvSpPr>
            <a:spLocks noChangeShapeType="1"/>
          </p:cNvSpPr>
          <p:nvPr/>
        </p:nvSpPr>
        <p:spPr bwMode="auto">
          <a:xfrm>
            <a:off x="1079500" y="143827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3" name="Line 9"/>
          <p:cNvSpPr>
            <a:spLocks noChangeShapeType="1"/>
          </p:cNvSpPr>
          <p:nvPr/>
        </p:nvSpPr>
        <p:spPr bwMode="auto">
          <a:xfrm>
            <a:off x="1079500" y="6783388"/>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4" name="Line 10"/>
          <p:cNvSpPr>
            <a:spLocks noChangeShapeType="1"/>
          </p:cNvSpPr>
          <p:nvPr/>
        </p:nvSpPr>
        <p:spPr bwMode="auto">
          <a:xfrm>
            <a:off x="1079500" y="12126913"/>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5" name="Line 11"/>
          <p:cNvSpPr>
            <a:spLocks noChangeShapeType="1"/>
          </p:cNvSpPr>
          <p:nvPr/>
        </p:nvSpPr>
        <p:spPr bwMode="auto">
          <a:xfrm>
            <a:off x="1079500" y="12234863"/>
            <a:ext cx="8277225"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6" name="Line 12"/>
          <p:cNvSpPr>
            <a:spLocks noChangeShapeType="1"/>
          </p:cNvSpPr>
          <p:nvPr/>
        </p:nvSpPr>
        <p:spPr bwMode="auto">
          <a:xfrm>
            <a:off x="133032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7" name="Line 13"/>
          <p:cNvSpPr>
            <a:spLocks noChangeShapeType="1"/>
          </p:cNvSpPr>
          <p:nvPr/>
        </p:nvSpPr>
        <p:spPr bwMode="auto">
          <a:xfrm>
            <a:off x="143827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8" name="Line 14"/>
          <p:cNvSpPr>
            <a:spLocks noChangeShapeType="1"/>
          </p:cNvSpPr>
          <p:nvPr/>
        </p:nvSpPr>
        <p:spPr bwMode="auto">
          <a:xfrm>
            <a:off x="52181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9" name="Line 15"/>
          <p:cNvSpPr>
            <a:spLocks noChangeShapeType="1"/>
          </p:cNvSpPr>
          <p:nvPr/>
        </p:nvSpPr>
        <p:spPr bwMode="auto">
          <a:xfrm>
            <a:off x="899636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0" name="Line 16"/>
          <p:cNvSpPr>
            <a:spLocks noChangeShapeType="1"/>
          </p:cNvSpPr>
          <p:nvPr/>
        </p:nvSpPr>
        <p:spPr bwMode="auto">
          <a:xfrm>
            <a:off x="91043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1" name="Rectangle 17"/>
          <p:cNvSpPr>
            <a:spLocks noChangeArrowheads="1"/>
          </p:cNvSpPr>
          <p:nvPr/>
        </p:nvSpPr>
        <p:spPr bwMode="auto">
          <a:xfrm>
            <a:off x="1330325" y="1330325"/>
            <a:ext cx="7773988" cy="10906125"/>
          </a:xfrm>
          <a:prstGeom prst="rect">
            <a:avLst/>
          </a:prstGeom>
          <a:solidFill>
            <a:schemeClr val="bg1"/>
          </a:solidFill>
          <a:ln w="3175">
            <a:solidFill>
              <a:schemeClr val="tx1"/>
            </a:solidFill>
            <a:miter lim="800000"/>
            <a:headEnd/>
            <a:tailEnd/>
          </a:ln>
          <a:effectLst/>
        </p:spPr>
        <p:txBody>
          <a:bodyPr wrap="none" anchor="ctr"/>
          <a:lstStyle/>
          <a:p>
            <a:pPr>
              <a:defRPr/>
            </a:pPr>
            <a:endParaRPr lang="ja-JP" altLang="en-US"/>
          </a:p>
        </p:txBody>
      </p:sp>
      <p:pic>
        <p:nvPicPr>
          <p:cNvPr id="2" name="Picture 70"/>
          <p:cNvPicPr>
            <a:picLocks noChangeAspect="1" noChangeArrowheads="1"/>
          </p:cNvPicPr>
          <p:nvPr/>
        </p:nvPicPr>
        <p:blipFill>
          <a:blip r:embed="rId4" cstate="print"/>
          <a:srcRect/>
          <a:stretch>
            <a:fillRect/>
          </a:stretch>
        </p:blipFill>
        <p:spPr bwMode="auto">
          <a:xfrm>
            <a:off x="3421063" y="449263"/>
            <a:ext cx="3606800" cy="3524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1371600" rtl="0" eaLnBrk="0" fontAlgn="base" hangingPunct="0">
        <a:spcBef>
          <a:spcPct val="0"/>
        </a:spcBef>
        <a:spcAft>
          <a:spcPct val="0"/>
        </a:spcAft>
        <a:defRPr kumimoji="1" sz="6600">
          <a:solidFill>
            <a:schemeClr val="tx2"/>
          </a:solidFill>
          <a:latin typeface="+mj-lt"/>
          <a:ea typeface="+mj-ea"/>
          <a:cs typeface="+mj-cs"/>
        </a:defRPr>
      </a:lvl1pPr>
      <a:lvl2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2pPr>
      <a:lvl3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3pPr>
      <a:lvl4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4pPr>
      <a:lvl5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5pPr>
      <a:lvl6pPr marL="457200" algn="ctr" defTabSz="1371600" rtl="0" fontAlgn="base">
        <a:spcBef>
          <a:spcPct val="0"/>
        </a:spcBef>
        <a:spcAft>
          <a:spcPct val="0"/>
        </a:spcAft>
        <a:defRPr kumimoji="1" sz="6600">
          <a:solidFill>
            <a:schemeClr val="tx2"/>
          </a:solidFill>
          <a:latin typeface="Arial" charset="0"/>
          <a:ea typeface="ＭＳ Ｐゴシック" pitchFamily="50" charset="-128"/>
        </a:defRPr>
      </a:lvl6pPr>
      <a:lvl7pPr marL="914400" algn="ctr" defTabSz="1371600" rtl="0" fontAlgn="base">
        <a:spcBef>
          <a:spcPct val="0"/>
        </a:spcBef>
        <a:spcAft>
          <a:spcPct val="0"/>
        </a:spcAft>
        <a:defRPr kumimoji="1" sz="6600">
          <a:solidFill>
            <a:schemeClr val="tx2"/>
          </a:solidFill>
          <a:latin typeface="Arial" charset="0"/>
          <a:ea typeface="ＭＳ Ｐゴシック" pitchFamily="50" charset="-128"/>
        </a:defRPr>
      </a:lvl7pPr>
      <a:lvl8pPr marL="1371600" algn="ctr" defTabSz="1371600" rtl="0" fontAlgn="base">
        <a:spcBef>
          <a:spcPct val="0"/>
        </a:spcBef>
        <a:spcAft>
          <a:spcPct val="0"/>
        </a:spcAft>
        <a:defRPr kumimoji="1" sz="6600">
          <a:solidFill>
            <a:schemeClr val="tx2"/>
          </a:solidFill>
          <a:latin typeface="Arial" charset="0"/>
          <a:ea typeface="ＭＳ Ｐゴシック" pitchFamily="50" charset="-128"/>
        </a:defRPr>
      </a:lvl8pPr>
      <a:lvl9pPr marL="1828800" algn="ctr" defTabSz="1371600" rtl="0" fontAlgn="base">
        <a:spcBef>
          <a:spcPct val="0"/>
        </a:spcBef>
        <a:spcAft>
          <a:spcPct val="0"/>
        </a:spcAft>
        <a:defRPr kumimoji="1" sz="6600">
          <a:solidFill>
            <a:schemeClr val="tx2"/>
          </a:solidFill>
          <a:latin typeface="Arial" charset="0"/>
          <a:ea typeface="ＭＳ Ｐゴシック" pitchFamily="50" charset="-128"/>
        </a:defRPr>
      </a:lvl9pPr>
    </p:titleStyle>
    <p:bodyStyle>
      <a:lvl1pPr marL="342900" indent="-342900" algn="l" defTabSz="1371600" rtl="0" eaLnBrk="0" fontAlgn="base" hangingPunct="0">
        <a:spcBef>
          <a:spcPct val="20000"/>
        </a:spcBef>
        <a:spcAft>
          <a:spcPct val="0"/>
        </a:spcAft>
        <a:defRPr kumimoji="1" sz="4800">
          <a:solidFill>
            <a:schemeClr val="tx1"/>
          </a:solidFill>
          <a:latin typeface="+mn-lt"/>
          <a:ea typeface="+mn-ea"/>
          <a:cs typeface="+mn-cs"/>
        </a:defRPr>
      </a:lvl1pPr>
      <a:lvl2pPr marL="1150938" indent="-428625" algn="l" defTabSz="1371600" rtl="0" eaLnBrk="0" fontAlgn="base" hangingPunct="0">
        <a:spcBef>
          <a:spcPct val="20000"/>
        </a:spcBef>
        <a:spcAft>
          <a:spcPct val="0"/>
        </a:spcAft>
        <a:buChar char="–"/>
        <a:defRPr kumimoji="1" sz="4200">
          <a:solidFill>
            <a:schemeClr val="tx1"/>
          </a:solidFill>
          <a:latin typeface="+mn-lt"/>
          <a:ea typeface="+mn-ea"/>
        </a:defRPr>
      </a:lvl2pPr>
      <a:lvl3pPr marL="1714500" indent="-342900" algn="l" defTabSz="1371600" rtl="0" eaLnBrk="0" fontAlgn="base" hangingPunct="0">
        <a:spcBef>
          <a:spcPct val="20000"/>
        </a:spcBef>
        <a:spcAft>
          <a:spcPct val="0"/>
        </a:spcAft>
        <a:buChar char="•"/>
        <a:defRPr kumimoji="1" sz="3600">
          <a:solidFill>
            <a:schemeClr val="tx1"/>
          </a:solidFill>
          <a:latin typeface="+mn-lt"/>
          <a:ea typeface="+mn-ea"/>
        </a:defRPr>
      </a:lvl3pPr>
      <a:lvl4pPr marL="2401888" indent="-342900" algn="l" defTabSz="1371600" rtl="0" eaLnBrk="0" fontAlgn="base" hangingPunct="0">
        <a:spcBef>
          <a:spcPct val="20000"/>
        </a:spcBef>
        <a:spcAft>
          <a:spcPct val="0"/>
        </a:spcAft>
        <a:buChar char="–"/>
        <a:defRPr kumimoji="1" sz="3000">
          <a:solidFill>
            <a:schemeClr val="tx1"/>
          </a:solidFill>
          <a:latin typeface="+mn-lt"/>
          <a:ea typeface="+mn-ea"/>
        </a:defRPr>
      </a:lvl4pPr>
      <a:lvl5pPr marL="3087688" indent="-342900" algn="l" defTabSz="1371600" rtl="0" eaLnBrk="0" fontAlgn="base" hangingPunct="0">
        <a:spcBef>
          <a:spcPct val="20000"/>
        </a:spcBef>
        <a:spcAft>
          <a:spcPct val="0"/>
        </a:spcAft>
        <a:buChar char="»"/>
        <a:defRPr kumimoji="1" sz="3000">
          <a:solidFill>
            <a:schemeClr val="tx1"/>
          </a:solidFill>
          <a:latin typeface="+mn-lt"/>
          <a:ea typeface="+mn-ea"/>
        </a:defRPr>
      </a:lvl5pPr>
      <a:lvl6pPr marL="3544888" indent="-342900" algn="l" defTabSz="1371600" rtl="0" fontAlgn="base">
        <a:spcBef>
          <a:spcPct val="20000"/>
        </a:spcBef>
        <a:spcAft>
          <a:spcPct val="0"/>
        </a:spcAft>
        <a:buChar char="»"/>
        <a:defRPr kumimoji="1" sz="3000">
          <a:solidFill>
            <a:schemeClr val="tx1"/>
          </a:solidFill>
          <a:latin typeface="+mn-lt"/>
          <a:ea typeface="+mn-ea"/>
        </a:defRPr>
      </a:lvl6pPr>
      <a:lvl7pPr marL="4002088" indent="-342900" algn="l" defTabSz="1371600" rtl="0" fontAlgn="base">
        <a:spcBef>
          <a:spcPct val="20000"/>
        </a:spcBef>
        <a:spcAft>
          <a:spcPct val="0"/>
        </a:spcAft>
        <a:buChar char="»"/>
        <a:defRPr kumimoji="1" sz="3000">
          <a:solidFill>
            <a:schemeClr val="tx1"/>
          </a:solidFill>
          <a:latin typeface="+mn-lt"/>
          <a:ea typeface="+mn-ea"/>
        </a:defRPr>
      </a:lvl7pPr>
      <a:lvl8pPr marL="4459288" indent="-342900" algn="l" defTabSz="1371600" rtl="0" fontAlgn="base">
        <a:spcBef>
          <a:spcPct val="20000"/>
        </a:spcBef>
        <a:spcAft>
          <a:spcPct val="0"/>
        </a:spcAft>
        <a:buChar char="»"/>
        <a:defRPr kumimoji="1" sz="3000">
          <a:solidFill>
            <a:schemeClr val="tx1"/>
          </a:solidFill>
          <a:latin typeface="+mn-lt"/>
          <a:ea typeface="+mn-ea"/>
        </a:defRPr>
      </a:lvl8pPr>
      <a:lvl9pPr marL="4916488" indent="-342900" algn="l" defTabSz="1371600" rtl="0" fontAlgn="base">
        <a:spcBef>
          <a:spcPct val="20000"/>
        </a:spcBef>
        <a:spcAft>
          <a:spcPct val="0"/>
        </a:spcAft>
        <a:buChar char="»"/>
        <a:defRPr kumimoji="1" sz="3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riswme.co.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505858" y="1747400"/>
            <a:ext cx="4210580" cy="649499"/>
          </a:xfrm>
          <a:prstGeom prst="rect">
            <a:avLst/>
          </a:prstGeom>
          <a:noFill/>
          <a:ln w="9525">
            <a:noFill/>
            <a:miter lim="800000"/>
            <a:headEnd/>
            <a:tailEnd/>
          </a:ln>
        </p:spPr>
        <p:txBody>
          <a:bodyPr lIns="82809" tIns="9908" rIns="82809" bIns="9908" anchor="ct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事前登録申込締切　</a:t>
            </a:r>
            <a:r>
              <a:rPr kumimoji="1" lang="en-US" altLang="ja-JP"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6</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月</a:t>
            </a:r>
            <a:r>
              <a:rPr lang="en-US" altLang="ja-JP" sz="2800" b="1" dirty="0">
                <a:solidFill>
                  <a:prstClr val="black"/>
                </a:solidFill>
                <a:latin typeface="ＭＳ Ｐゴシック"/>
                <a:ea typeface="ＭＳ Ｐゴシック"/>
                <a:cs typeface="ＭＳ Ｐゴシック" pitchFamily="50" charset="-128"/>
              </a:rPr>
              <a:t>26</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日（水）</a:t>
            </a:r>
            <a:endParaRPr kumimoji="1" lang="ja-JP" altLang="en-US" sz="32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endParaRPr>
          </a:p>
        </p:txBody>
      </p:sp>
      <p:sp>
        <p:nvSpPr>
          <p:cNvPr id="6" name="Text Box 5"/>
          <p:cNvSpPr txBox="1">
            <a:spLocks noChangeArrowheads="1"/>
          </p:cNvSpPr>
          <p:nvPr/>
        </p:nvSpPr>
        <p:spPr bwMode="auto">
          <a:xfrm>
            <a:off x="543750" y="2610098"/>
            <a:ext cx="9353488" cy="696912"/>
          </a:xfrm>
          <a:prstGeom prst="rect">
            <a:avLst/>
          </a:prstGeom>
          <a:noFill/>
          <a:ln w="9525">
            <a:noFill/>
            <a:miter lim="800000"/>
            <a:headEnd/>
            <a:tailEnd/>
          </a:ln>
        </p:spPr>
        <p:txBody>
          <a:bodyPr lIns="82809" tIns="9908" rIns="82809" bIns="9908" anchor="ctr"/>
          <a:lstStyle/>
          <a:p>
            <a:pPr marL="0" marR="0" lvl="0" indent="0" algn="ctr" defTabSz="914400" rtl="0" eaLnBrk="1" fontAlgn="base" latinLnBrk="0" hangingPunct="1">
              <a:lnSpc>
                <a:spcPct val="100000"/>
              </a:lnSpc>
              <a:spcBef>
                <a:spcPts val="668"/>
              </a:spcBef>
              <a:spcAft>
                <a:spcPct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2024</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年度</a:t>
            </a:r>
            <a:r>
              <a:rPr lang="ja-JP" altLang="en-US" sz="1600" b="1" dirty="0">
                <a:solidFill>
                  <a:prstClr val="black"/>
                </a:solidFill>
                <a:latin typeface="ＭＳ Ｐゴシック"/>
                <a:ea typeface="ＭＳ Ｐゴシック"/>
                <a:cs typeface="ＭＳ Ｐゴシック" pitchFamily="50" charset="-128"/>
              </a:rPr>
              <a:t>春</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季シンポジウム</a:t>
            </a: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 ：</a:t>
            </a:r>
            <a:r>
              <a:rPr lang="ja-JP" altLang="en-US" sz="1600" b="1" dirty="0">
                <a:solidFill>
                  <a:prstClr val="black"/>
                </a:solidFill>
                <a:latin typeface="ＭＳ Ｐゴシック"/>
                <a:ea typeface="ＭＳ Ｐゴシック"/>
                <a:cs typeface="ＭＳ Ｐゴシック" pitchFamily="50" charset="-128"/>
              </a:rPr>
              <a:t>持続可能な社会の実現に向けて</a:t>
            </a:r>
            <a:br>
              <a:rPr lang="en-US" altLang="ja-JP" sz="1600" b="1" dirty="0">
                <a:solidFill>
                  <a:prstClr val="black"/>
                </a:solidFill>
                <a:latin typeface="ＭＳ Ｐゴシック"/>
                <a:ea typeface="ＭＳ Ｐゴシック"/>
                <a:cs typeface="ＭＳ Ｐゴシック" pitchFamily="50" charset="-128"/>
              </a:rPr>
            </a:br>
            <a:r>
              <a:rPr kumimoji="1" lang="ja-JP" altLang="en-US" sz="1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a:t>
            </a:r>
            <a:r>
              <a:rPr lang="ja-JP" altLang="en-US" sz="1800" b="1" dirty="0">
                <a:solidFill>
                  <a:prstClr val="black"/>
                </a:solidFill>
                <a:latin typeface="ＭＳ Ｐゴシック"/>
                <a:ea typeface="ＭＳ Ｐゴシック"/>
                <a:cs typeface="ＭＳ Ｐゴシック" pitchFamily="50" charset="-128"/>
              </a:rPr>
              <a:t>廃棄物分野における人材確保と育成</a:t>
            </a:r>
            <a:r>
              <a:rPr kumimoji="1" lang="ja-JP" altLang="en-US" sz="1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a:t>
            </a:r>
            <a:endParaRPr kumimoji="1" lang="ja-JP" altLang="en-US" sz="20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201617449"/>
              </p:ext>
            </p:extLst>
          </p:nvPr>
        </p:nvGraphicFramePr>
        <p:xfrm>
          <a:off x="505858" y="3185791"/>
          <a:ext cx="9455079" cy="8132145"/>
        </p:xfrm>
        <a:graphic>
          <a:graphicData uri="http://schemas.openxmlformats.org/drawingml/2006/table">
            <a:tbl>
              <a:tblPr firstRow="1" bandRow="1"/>
              <a:tblGrid>
                <a:gridCol w="1659197">
                  <a:extLst>
                    <a:ext uri="{9D8B030D-6E8A-4147-A177-3AD203B41FA5}">
                      <a16:colId xmlns:a16="http://schemas.microsoft.com/office/drawing/2014/main" val="20000"/>
                    </a:ext>
                  </a:extLst>
                </a:gridCol>
                <a:gridCol w="2271185">
                  <a:extLst>
                    <a:ext uri="{9D8B030D-6E8A-4147-A177-3AD203B41FA5}">
                      <a16:colId xmlns:a16="http://schemas.microsoft.com/office/drawing/2014/main" val="20001"/>
                    </a:ext>
                  </a:extLst>
                </a:gridCol>
                <a:gridCol w="232792">
                  <a:extLst>
                    <a:ext uri="{9D8B030D-6E8A-4147-A177-3AD203B41FA5}">
                      <a16:colId xmlns:a16="http://schemas.microsoft.com/office/drawing/2014/main" val="20002"/>
                    </a:ext>
                  </a:extLst>
                </a:gridCol>
                <a:gridCol w="1240526">
                  <a:extLst>
                    <a:ext uri="{9D8B030D-6E8A-4147-A177-3AD203B41FA5}">
                      <a16:colId xmlns:a16="http://schemas.microsoft.com/office/drawing/2014/main" val="20003"/>
                    </a:ext>
                  </a:extLst>
                </a:gridCol>
                <a:gridCol w="2064712">
                  <a:extLst>
                    <a:ext uri="{9D8B030D-6E8A-4147-A177-3AD203B41FA5}">
                      <a16:colId xmlns:a16="http://schemas.microsoft.com/office/drawing/2014/main" val="20004"/>
                    </a:ext>
                  </a:extLst>
                </a:gridCol>
                <a:gridCol w="1986667">
                  <a:extLst>
                    <a:ext uri="{9D8B030D-6E8A-4147-A177-3AD203B41FA5}">
                      <a16:colId xmlns:a16="http://schemas.microsoft.com/office/drawing/2014/main" val="20005"/>
                    </a:ext>
                  </a:extLst>
                </a:gridCol>
              </a:tblGrid>
              <a:tr h="464874">
                <a:tc>
                  <a:txBody>
                    <a:bodyPr/>
                    <a:lstStyle/>
                    <a:p>
                      <a:pPr algn="ctr"/>
                      <a:r>
                        <a:rPr kumimoji="1" lang="ja-JP" altLang="en-US" sz="1100" dirty="0">
                          <a:latin typeface="+mn-ea"/>
                          <a:ea typeface="+mn-ea"/>
                        </a:rPr>
                        <a:t>所属団体・部課名</a:t>
                      </a:r>
                    </a:p>
                  </a:txBody>
                  <a:tcPr marL="103696" marR="103696" marT="54547" marB="54547" anchor="ctr"/>
                </a:tc>
                <a:tc gridSpan="5">
                  <a:txBody>
                    <a:bodyPr/>
                    <a:lstStyle/>
                    <a:p>
                      <a:pPr algn="ctr"/>
                      <a:endParaRPr kumimoji="1" lang="ja-JP" altLang="en-US" sz="1900" dirty="0">
                        <a:latin typeface="+mn-ea"/>
                        <a:ea typeface="+mn-ea"/>
                      </a:endParaRP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542353">
                <a:tc>
                  <a:txBody>
                    <a:bodyPr/>
                    <a:lstStyle/>
                    <a:p>
                      <a:pPr algn="ctr"/>
                      <a:r>
                        <a:rPr kumimoji="1" lang="ja-JP" altLang="en-US" sz="1100" dirty="0">
                          <a:latin typeface="+mn-ea"/>
                          <a:ea typeface="+mn-ea"/>
                        </a:rPr>
                        <a:t>住　所</a:t>
                      </a:r>
                      <a:endParaRPr kumimoji="1" lang="ja-JP" altLang="en-US" sz="1300" dirty="0">
                        <a:latin typeface="+mn-ea"/>
                        <a:ea typeface="+mn-ea"/>
                      </a:endParaRPr>
                    </a:p>
                  </a:txBody>
                  <a:tcPr marL="103696" marR="103696" marT="54547" marB="54547" anchor="ctr"/>
                </a:tc>
                <a:tc gridSpan="5">
                  <a:txBody>
                    <a:bodyPr/>
                    <a:lstStyle/>
                    <a:p>
                      <a:pPr algn="l"/>
                      <a:r>
                        <a:rPr kumimoji="1" lang="ja-JP" altLang="en-US" sz="1000" dirty="0">
                          <a:latin typeface="+mn-ea"/>
                          <a:ea typeface="+mn-ea"/>
                        </a:rPr>
                        <a:t>〒</a:t>
                      </a: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542353">
                <a:tc>
                  <a:txBody>
                    <a:bodyPr/>
                    <a:lstStyle/>
                    <a:p>
                      <a:pPr algn="ctr"/>
                      <a:r>
                        <a:rPr kumimoji="1" lang="ja-JP" altLang="en-US" sz="1100" dirty="0">
                          <a:latin typeface="+mn-ea"/>
                          <a:ea typeface="+mn-ea"/>
                        </a:rPr>
                        <a:t>電 話 番 号</a:t>
                      </a:r>
                    </a:p>
                  </a:txBody>
                  <a:tcPr marL="103696" marR="103696" marT="54547" marB="54547" anchor="ctr"/>
                </a:tc>
                <a:tc>
                  <a:txBody>
                    <a:bodyPr/>
                    <a:lstStyle/>
                    <a:p>
                      <a:pPr algn="ctr"/>
                      <a:endParaRPr kumimoji="1" lang="ja-JP" altLang="en-US" sz="1200" dirty="0">
                        <a:latin typeface="+mn-ea"/>
                        <a:ea typeface="+mn-ea"/>
                      </a:endParaRPr>
                    </a:p>
                  </a:txBody>
                  <a:tcPr marL="103696" marR="103696" marT="54547" marB="54547"/>
                </a:tc>
                <a:tc gridSpan="2">
                  <a:txBody>
                    <a:bodyPr/>
                    <a:lstStyle/>
                    <a:p>
                      <a:pPr algn="ctr"/>
                      <a:r>
                        <a:rPr kumimoji="1" lang="en-US" altLang="ja-JP" sz="1100" dirty="0">
                          <a:latin typeface="+mn-ea"/>
                          <a:ea typeface="+mn-ea"/>
                        </a:rPr>
                        <a:t>FAX</a:t>
                      </a:r>
                      <a:r>
                        <a:rPr kumimoji="1" lang="ja-JP" altLang="en-US" sz="1100" dirty="0">
                          <a:latin typeface="+mn-ea"/>
                          <a:ea typeface="+mn-ea"/>
                        </a:rPr>
                        <a:t>　番号</a:t>
                      </a:r>
                      <a:endParaRPr kumimoji="1" lang="en-US" altLang="ja-JP" sz="1100" dirty="0">
                        <a:latin typeface="+mn-ea"/>
                        <a:ea typeface="+mn-ea"/>
                      </a:endParaRPr>
                    </a:p>
                    <a:p>
                      <a:pPr algn="ctr"/>
                      <a:endParaRPr kumimoji="1" lang="ja-JP" altLang="en-US" sz="800" dirty="0">
                        <a:latin typeface="+mn-ea"/>
                        <a:ea typeface="+mn-ea"/>
                      </a:endParaRPr>
                    </a:p>
                  </a:txBody>
                  <a:tcPr marL="103696" marR="103696" marT="54547" marB="54547" anchor="ctr"/>
                </a:tc>
                <a:tc hMerge="1">
                  <a:txBody>
                    <a:bodyPr/>
                    <a:lstStyle/>
                    <a:p>
                      <a:pPr algn="ctr"/>
                      <a:endParaRPr kumimoji="1" lang="ja-JP" altLang="en-US" sz="1200" dirty="0"/>
                    </a:p>
                  </a:txBody>
                  <a:tcPr anchor="ctr"/>
                </a:tc>
                <a:tc gridSpan="2">
                  <a:txBody>
                    <a:bodyPr/>
                    <a:lstStyle/>
                    <a:p>
                      <a:pPr marL="0" indent="0" algn="ctr"/>
                      <a:endParaRPr kumimoji="1" lang="ja-JP" altLang="en-US" sz="800" b="0" dirty="0">
                        <a:latin typeface="+mn-ea"/>
                        <a:ea typeface="+mn-ea"/>
                      </a:endParaRPr>
                    </a:p>
                  </a:txBody>
                  <a:tcPr marL="36000" marR="103696" marT="36000" marB="54547"/>
                </a:tc>
                <a:tc hMerge="1">
                  <a:txBody>
                    <a:bodyPr/>
                    <a:lstStyle/>
                    <a:p>
                      <a:endParaRPr kumimoji="1" lang="ja-JP" altLang="en-US"/>
                    </a:p>
                  </a:txBody>
                  <a:tcPr/>
                </a:tc>
                <a:extLst>
                  <a:ext uri="{0D108BD9-81ED-4DB2-BD59-A6C34878D82A}">
                    <a16:rowId xmlns:a16="http://schemas.microsoft.com/office/drawing/2014/main" val="10002"/>
                  </a:ext>
                </a:extLst>
              </a:tr>
              <a:tr h="6747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事前登録費</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振込予定日</a:t>
                      </a:r>
                      <a:endParaRPr kumimoji="1" lang="en-US" altLang="ja-JP" sz="1100" dirty="0">
                        <a:latin typeface="+mn-ea"/>
                        <a:ea typeface="+mn-ea"/>
                      </a:endParaRPr>
                    </a:p>
                  </a:txBody>
                  <a:tcPr marL="103696" marR="103696" marT="54547" marB="54547" anchor="ctr"/>
                </a:tc>
                <a:tc>
                  <a:txBody>
                    <a:bodyPr/>
                    <a:lstStyle/>
                    <a:p>
                      <a:pPr algn="ctr">
                        <a:lnSpc>
                          <a:spcPts val="800"/>
                        </a:lnSpc>
                      </a:pPr>
                      <a:r>
                        <a:rPr kumimoji="1" lang="ja-JP" altLang="en-US" sz="1050">
                          <a:latin typeface="+mn-ea"/>
                          <a:ea typeface="+mn-ea"/>
                        </a:rPr>
                        <a:t>　　</a:t>
                      </a:r>
                      <a:endParaRPr kumimoji="1" lang="en-US" altLang="ja-JP" sz="700" b="1" dirty="0">
                        <a:latin typeface="+mn-ea"/>
                        <a:ea typeface="+mn-ea"/>
                      </a:endParaRPr>
                    </a:p>
                    <a:p>
                      <a:pPr algn="ctr">
                        <a:lnSpc>
                          <a:spcPts val="800"/>
                        </a:lnSpc>
                      </a:pPr>
                      <a:endParaRPr kumimoji="1" lang="en-US" altLang="ja-JP" sz="1050" dirty="0">
                        <a:latin typeface="+mn-ea"/>
                        <a:ea typeface="+mn-ea"/>
                      </a:endParaRPr>
                    </a:p>
                    <a:p>
                      <a:pPr algn="ctr">
                        <a:lnSpc>
                          <a:spcPts val="800"/>
                        </a:lnSpc>
                      </a:pPr>
                      <a:r>
                        <a:rPr kumimoji="1" lang="ja-JP" altLang="en-US" sz="1050" dirty="0">
                          <a:latin typeface="+mn-ea"/>
                          <a:ea typeface="+mn-ea"/>
                        </a:rPr>
                        <a:t>　　　　　　　　　　　　　　　　　　　　　　　　　　　　</a:t>
                      </a:r>
                      <a:endParaRPr kumimoji="1" lang="en-US" altLang="ja-JP" sz="1050" dirty="0">
                        <a:latin typeface="+mn-ea"/>
                        <a:ea typeface="+mn-ea"/>
                      </a:endParaRPr>
                    </a:p>
                  </a:txBody>
                  <a:tcPr marL="103696" marR="103696" marT="0" marB="54547"/>
                </a:tc>
                <a:tc gridSpan="2">
                  <a:txBody>
                    <a:bodyPr/>
                    <a:lstStyle/>
                    <a:p>
                      <a:pPr algn="ctr"/>
                      <a:endParaRPr kumimoji="1" lang="en-US" altLang="ja-JP" sz="1100" dirty="0">
                        <a:latin typeface="+mn-ea"/>
                        <a:ea typeface="+mn-ea"/>
                      </a:endParaRPr>
                    </a:p>
                    <a:p>
                      <a:pPr algn="ctr"/>
                      <a:r>
                        <a:rPr kumimoji="1" lang="ja-JP" altLang="en-US" sz="1100" dirty="0">
                          <a:latin typeface="+mn-ea"/>
                          <a:ea typeface="+mn-ea"/>
                        </a:rPr>
                        <a:t>事前登録費</a:t>
                      </a:r>
                      <a:endParaRPr kumimoji="1" lang="zh-TW" altLang="en-US" sz="1100" dirty="0">
                        <a:latin typeface="+mn-ea"/>
                        <a:ea typeface="+mn-ea"/>
                      </a:endParaRPr>
                    </a:p>
                    <a:p>
                      <a:pPr algn="ctr"/>
                      <a:r>
                        <a:rPr kumimoji="1" lang="zh-TW" altLang="en-US" sz="1100" dirty="0">
                          <a:latin typeface="+mn-ea"/>
                          <a:ea typeface="+mn-ea"/>
                        </a:rPr>
                        <a:t>金額</a:t>
                      </a:r>
                      <a:endParaRPr kumimoji="1" lang="ja-JP" altLang="en-US" sz="1100" dirty="0">
                        <a:latin typeface="+mn-ea"/>
                        <a:ea typeface="+mn-ea"/>
                      </a:endParaRPr>
                    </a:p>
                  </a:txBody>
                  <a:tcPr marL="103696" marR="103696" marT="0" marB="54547"/>
                </a:tc>
                <a:tc hMerge="1">
                  <a:txBody>
                    <a:bodyPr/>
                    <a:lstStyle/>
                    <a:p>
                      <a:pPr algn="ctr"/>
                      <a:endParaRPr kumimoji="1" lang="ja-JP" altLang="en-US" sz="1100" dirty="0"/>
                    </a:p>
                  </a:txBody>
                  <a:tcPr anchor="ctr"/>
                </a:tc>
                <a:tc gridSpan="2">
                  <a:txBody>
                    <a:bodyPr/>
                    <a:lstStyle/>
                    <a:p>
                      <a:pPr algn="ctr"/>
                      <a:endParaRPr kumimoji="1" lang="en-US" altLang="ja-JP" sz="1800" b="0" i="0" u="none" strike="noStrike" kern="1200" baseline="0" dirty="0">
                        <a:solidFill>
                          <a:schemeClr val="tx1"/>
                        </a:solidFill>
                        <a:latin typeface="+mn-lt"/>
                        <a:ea typeface="+mn-ea"/>
                        <a:cs typeface="+mn-cs"/>
                      </a:endParaRPr>
                    </a:p>
                    <a:p>
                      <a:pPr algn="ctr"/>
                      <a:r>
                        <a:rPr kumimoji="1" lang="ja-JP" altLang="en-US" sz="1800" b="0" i="0" u="none" strike="noStrike" kern="1200" baseline="0" dirty="0">
                          <a:solidFill>
                            <a:schemeClr val="tx1"/>
                          </a:solidFill>
                          <a:latin typeface="+mn-lt"/>
                          <a:ea typeface="+mn-ea"/>
                          <a:cs typeface="+mn-cs"/>
                        </a:rPr>
                        <a:t>                                                    円</a:t>
                      </a:r>
                      <a:endParaRPr kumimoji="1" lang="ja-JP" altLang="en-US" sz="1200" dirty="0">
                        <a:latin typeface="+mn-ea"/>
                        <a:ea typeface="+mn-ea"/>
                      </a:endParaRPr>
                    </a:p>
                  </a:txBody>
                  <a:tcPr marL="103696" marR="103696" marT="0" marB="54547"/>
                </a:tc>
                <a:tc hMerge="1">
                  <a:txBody>
                    <a:bodyPr/>
                    <a:lstStyle/>
                    <a:p>
                      <a:endParaRPr kumimoji="1" lang="ja-JP" altLang="en-US"/>
                    </a:p>
                  </a:txBody>
                  <a:tcPr/>
                </a:tc>
                <a:extLst>
                  <a:ext uri="{0D108BD9-81ED-4DB2-BD59-A6C34878D82A}">
                    <a16:rowId xmlns:a16="http://schemas.microsoft.com/office/drawing/2014/main" val="10003"/>
                  </a:ext>
                </a:extLst>
              </a:tr>
              <a:tr h="735815">
                <a:tc>
                  <a:txBody>
                    <a:bodyPr/>
                    <a:lstStyle/>
                    <a:p>
                      <a:pPr algn="ctr"/>
                      <a:r>
                        <a:rPr kumimoji="1" lang="ja-JP" altLang="en-US" sz="1100" dirty="0">
                          <a:latin typeface="+mn-ea"/>
                          <a:ea typeface="+mn-ea"/>
                        </a:rPr>
                        <a:t>申込者氏名</a:t>
                      </a:r>
                      <a:endParaRPr kumimoji="1" lang="en-US" altLang="ja-JP" sz="1100" dirty="0">
                        <a:latin typeface="+mn-ea"/>
                        <a:ea typeface="+mn-ea"/>
                      </a:endParaRPr>
                    </a:p>
                  </a:txBody>
                  <a:tcPr marL="103696" marR="103696" marT="54547" marB="54547" anchor="ctr"/>
                </a:tc>
                <a:tc gridSpan="3">
                  <a:txBody>
                    <a:bodyPr/>
                    <a:lstStyle/>
                    <a:p>
                      <a:pPr algn="ctr"/>
                      <a:r>
                        <a:rPr kumimoji="1" lang="ja-JP" altLang="en-US" sz="1200" dirty="0">
                          <a:latin typeface="+mn-ea"/>
                          <a:ea typeface="+mn-ea"/>
                        </a:rPr>
                        <a:t>（ふりがな）</a:t>
                      </a:r>
                      <a:endParaRPr kumimoji="1" lang="en-US" altLang="ja-JP" sz="1200" dirty="0">
                        <a:latin typeface="+mn-ea"/>
                        <a:ea typeface="+mn-ea"/>
                      </a:endParaRPr>
                    </a:p>
                    <a:p>
                      <a:pPr algn="ctr"/>
                      <a:endParaRPr kumimoji="1" lang="ja-JP" altLang="en-US" sz="1200" dirty="0">
                        <a:latin typeface="+mn-ea"/>
                        <a:ea typeface="+mn-ea"/>
                      </a:endParaRPr>
                    </a:p>
                  </a:txBody>
                  <a:tcPr marL="103696" marR="103696" marT="54547" marB="54547"/>
                </a:tc>
                <a:tc hMerge="1">
                  <a:txBody>
                    <a:bodyPr/>
                    <a:lstStyle/>
                    <a:p>
                      <a:endParaRPr kumimoji="1" lang="en-US" altLang="ja-JP" sz="1100" dirty="0"/>
                    </a:p>
                  </a:txBody>
                  <a:tcPr marL="103696" marR="103696" marT="54547" marB="54547"/>
                </a:tc>
                <a:tc hMerge="1">
                  <a:txBody>
                    <a:bodyPr/>
                    <a:lstStyle/>
                    <a:p>
                      <a:endParaRPr kumimoji="1" lang="ja-JP" altLang="en-US" dirty="0"/>
                    </a:p>
                  </a:txBody>
                  <a:tcPr/>
                </a:tc>
                <a:tc rowSpan="3">
                  <a:txBody>
                    <a:bodyPr/>
                    <a:lstStyle/>
                    <a:p>
                      <a:pPr algn="ctr">
                        <a:spcBef>
                          <a:spcPts val="600"/>
                        </a:spcBef>
                      </a:pPr>
                      <a:endParaRPr kumimoji="1" lang="en-US" altLang="ja-JP" sz="300" dirty="0">
                        <a:latin typeface="+mn-ea"/>
                        <a:ea typeface="+mn-ea"/>
                      </a:endParaRPr>
                    </a:p>
                    <a:p>
                      <a:pPr algn="ctr">
                        <a:spcBef>
                          <a:spcPts val="0"/>
                        </a:spcBef>
                      </a:pPr>
                      <a:r>
                        <a:rPr kumimoji="1" lang="ja-JP" altLang="en-US" sz="1000" dirty="0">
                          <a:latin typeface="+mn-ea"/>
                          <a:ea typeface="+mn-ea"/>
                        </a:rPr>
                        <a:t>項目にチェックを入れて下さい</a:t>
                      </a:r>
                      <a:endParaRPr kumimoji="1" lang="en-US" altLang="ja-JP" sz="1000" dirty="0">
                        <a:latin typeface="+mn-ea"/>
                        <a:ea typeface="+mn-ea"/>
                      </a:endParaRPr>
                    </a:p>
                    <a:p>
                      <a:pPr algn="ctr">
                        <a:spcBef>
                          <a:spcPts val="0"/>
                        </a:spcBef>
                      </a:pPr>
                      <a:endParaRPr kumimoji="1" lang="en-US" altLang="ja-JP" sz="1000" dirty="0">
                        <a:latin typeface="+mn-ea"/>
                        <a:ea typeface="+mn-ea"/>
                      </a:endParaRPr>
                    </a:p>
                    <a:p>
                      <a:pPr algn="ctr">
                        <a:spcBef>
                          <a:spcPts val="0"/>
                        </a:spcBef>
                      </a:pPr>
                      <a:endParaRPr kumimoji="1" lang="en-US" altLang="ja-JP" sz="1100" dirty="0">
                        <a:latin typeface="+mn-ea"/>
                        <a:ea typeface="+mn-ea"/>
                      </a:endParaRPr>
                    </a:p>
                    <a:p>
                      <a:pPr algn="l">
                        <a:lnSpc>
                          <a:spcPct val="150000"/>
                        </a:lnSpc>
                        <a:spcBef>
                          <a:spcPts val="300"/>
                        </a:spcBef>
                      </a:pPr>
                      <a:r>
                        <a:rPr kumimoji="1" lang="ja-JP" altLang="en-US" sz="1200" dirty="0">
                          <a:latin typeface="+mn-ea"/>
                          <a:ea typeface="+mn-ea"/>
                        </a:rPr>
                        <a:t>□</a:t>
                      </a:r>
                      <a:r>
                        <a:rPr kumimoji="1" lang="ja-JP" altLang="en-US" sz="1200">
                          <a:latin typeface="+mn-ea"/>
                          <a:ea typeface="+mn-ea"/>
                        </a:rPr>
                        <a:t>協賛・協力</a:t>
                      </a:r>
                      <a:r>
                        <a:rPr kumimoji="1" lang="ja-JP" altLang="en-US" sz="1200" dirty="0">
                          <a:latin typeface="+mn-ea"/>
                          <a:ea typeface="+mn-ea"/>
                        </a:rPr>
                        <a:t>団体会員</a:t>
                      </a:r>
                      <a:endParaRPr kumimoji="1" lang="en-US" altLang="ja-JP" sz="1200" dirty="0">
                        <a:latin typeface="+mn-ea"/>
                        <a:ea typeface="+mn-ea"/>
                      </a:endParaRPr>
                    </a:p>
                    <a:p>
                      <a:pPr algn="l">
                        <a:lnSpc>
                          <a:spcPct val="150000"/>
                        </a:lnSpc>
                      </a:pPr>
                      <a:r>
                        <a:rPr kumimoji="1" lang="ja-JP" altLang="en-US" sz="1200" dirty="0">
                          <a:latin typeface="+mn-ea"/>
                          <a:ea typeface="+mn-ea"/>
                        </a:rPr>
                        <a:t>□非会員</a:t>
                      </a:r>
                      <a:endParaRPr kumimoji="1" lang="en-US" altLang="ja-JP" sz="1200" dirty="0">
                        <a:latin typeface="+mn-ea"/>
                        <a:ea typeface="+mn-ea"/>
                      </a:endParaRPr>
                    </a:p>
                    <a:p>
                      <a:pPr algn="l">
                        <a:lnSpc>
                          <a:spcPct val="150000"/>
                        </a:lnSpc>
                      </a:pPr>
                      <a:r>
                        <a:rPr kumimoji="1" lang="ja-JP" altLang="en-US" sz="1200" dirty="0">
                          <a:latin typeface="+mn-ea"/>
                          <a:ea typeface="+mn-ea"/>
                        </a:rPr>
                        <a:t>□自治体職員</a:t>
                      </a:r>
                      <a:endParaRPr kumimoji="1" lang="en-US" altLang="ja-JP" sz="1200" dirty="0">
                        <a:latin typeface="+mn-ea"/>
                        <a:ea typeface="+mn-ea"/>
                      </a:endParaRPr>
                    </a:p>
                    <a:p>
                      <a:pPr algn="l">
                        <a:lnSpc>
                          <a:spcPct val="150000"/>
                        </a:lnSpc>
                      </a:pPr>
                      <a:r>
                        <a:rPr kumimoji="1" lang="ja-JP" altLang="en-US" sz="1200" dirty="0">
                          <a:latin typeface="+mn-ea"/>
                          <a:ea typeface="+mn-ea"/>
                        </a:rPr>
                        <a:t>□学生</a:t>
                      </a:r>
                    </a:p>
                  </a:txBody>
                  <a:tcPr marL="103696" marR="103696" marT="0" marB="54547">
                    <a:lnB w="12700" cap="flat" cmpd="sng" algn="ctr">
                      <a:solidFill>
                        <a:schemeClr val="tx1"/>
                      </a:solidFill>
                      <a:prstDash val="solid"/>
                      <a:round/>
                      <a:headEnd type="none" w="med" len="med"/>
                      <a:tailEnd type="none" w="med" len="med"/>
                    </a:lnB>
                  </a:tcPr>
                </a:tc>
                <a:tc rowSpan="3">
                  <a:txBody>
                    <a:bodyPr/>
                    <a:lstStyle/>
                    <a:p>
                      <a:pPr algn="l"/>
                      <a:r>
                        <a:rPr kumimoji="1" lang="ja-JP" altLang="en-US" sz="1000" dirty="0">
                          <a:latin typeface="+mn-ea"/>
                          <a:ea typeface="+mn-ea"/>
                        </a:rPr>
                        <a:t>必要な方は、チェックを入れて下さい</a:t>
                      </a:r>
                      <a:endParaRPr kumimoji="1" lang="en-US" altLang="ja-JP" sz="1000" dirty="0">
                        <a:latin typeface="+mn-ea"/>
                        <a:ea typeface="+mn-ea"/>
                      </a:endParaRPr>
                    </a:p>
                    <a:p>
                      <a:pPr algn="l"/>
                      <a:endParaRPr kumimoji="1" lang="en-US" altLang="ja-JP" sz="1000" dirty="0">
                        <a:latin typeface="+mn-ea"/>
                        <a:ea typeface="+mn-ea"/>
                      </a:endParaRPr>
                    </a:p>
                    <a:p>
                      <a:pPr algn="l"/>
                      <a:endParaRPr kumimoji="1" lang="en-US" altLang="ja-JP" sz="1000" dirty="0">
                        <a:latin typeface="+mn-ea"/>
                        <a:ea typeface="+mn-ea"/>
                      </a:endParaRPr>
                    </a:p>
                    <a:p>
                      <a:pPr algn="ctr"/>
                      <a:endParaRPr kumimoji="1" lang="en-US" altLang="ja-JP" sz="1200" dirty="0">
                        <a:latin typeface="+mn-ea"/>
                        <a:ea typeface="+mn-ea"/>
                      </a:endParaRPr>
                    </a:p>
                    <a:p>
                      <a:pPr algn="ctr"/>
                      <a:r>
                        <a:rPr kumimoji="1" lang="ja-JP" altLang="en-US" sz="1200" dirty="0">
                          <a:latin typeface="+mn-ea"/>
                          <a:ea typeface="+mn-ea"/>
                        </a:rPr>
                        <a:t>□要請求書</a:t>
                      </a:r>
                      <a:endParaRPr kumimoji="1" lang="en-US" altLang="ja-JP" sz="1200" dirty="0">
                        <a:latin typeface="+mn-ea"/>
                        <a:ea typeface="+mn-ea"/>
                      </a:endParaRPr>
                    </a:p>
                    <a:p>
                      <a:pPr algn="ctr"/>
                      <a:endParaRPr kumimoji="1" lang="en-US" altLang="ja-JP" sz="1100" dirty="0">
                        <a:latin typeface="+mn-ea"/>
                        <a:ea typeface="+mn-ea"/>
                      </a:endParaRPr>
                    </a:p>
                    <a:p>
                      <a:pPr algn="ctr"/>
                      <a:r>
                        <a:rPr kumimoji="1" lang="ja-JP" altLang="en-US" sz="1200" dirty="0">
                          <a:latin typeface="+mn-ea"/>
                          <a:ea typeface="+mn-ea"/>
                        </a:rPr>
                        <a:t>□要領収書</a:t>
                      </a:r>
                      <a:endParaRPr kumimoji="1" lang="en-US" altLang="ja-JP" sz="1200" dirty="0">
                        <a:latin typeface="+mn-ea"/>
                        <a:ea typeface="+mn-ea"/>
                      </a:endParaRPr>
                    </a:p>
                    <a:p>
                      <a:pPr algn="ctr"/>
                      <a:endParaRPr kumimoji="1" lang="en-US" altLang="ja-JP" sz="900" dirty="0">
                        <a:latin typeface="+mn-ea"/>
                        <a:ea typeface="+mn-ea"/>
                      </a:endParaRPr>
                    </a:p>
                  </a:txBody>
                  <a:tcPr marL="103696" marR="103696" marT="36000" marB="54547">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84668">
                <a:tc>
                  <a:txBody>
                    <a:bodyPr/>
                    <a:lstStyle/>
                    <a:p>
                      <a:pPr algn="ctr"/>
                      <a:r>
                        <a:rPr kumimoji="1" lang="en-US" altLang="ja-JP" sz="1100" dirty="0">
                          <a:latin typeface="+mn-ea"/>
                          <a:ea typeface="+mn-ea"/>
                        </a:rPr>
                        <a:t>E-mail</a:t>
                      </a:r>
                    </a:p>
                    <a:p>
                      <a:pPr algn="ctr"/>
                      <a:r>
                        <a:rPr kumimoji="1" lang="en-US" altLang="ja-JP" sz="1100" dirty="0">
                          <a:latin typeface="+mn-ea"/>
                          <a:ea typeface="+mn-ea"/>
                        </a:rPr>
                        <a:t>※</a:t>
                      </a:r>
                      <a:r>
                        <a:rPr kumimoji="1" lang="ja-JP" altLang="en-US" sz="1100" dirty="0">
                          <a:latin typeface="+mn-ea"/>
                          <a:ea typeface="+mn-ea"/>
                        </a:rPr>
                        <a:t>必須</a:t>
                      </a:r>
                    </a:p>
                    <a:p>
                      <a:pPr algn="ctr"/>
                      <a:endParaRPr kumimoji="1" lang="en-US" altLang="ja-JP" sz="1100" dirty="0">
                        <a:latin typeface="+mn-ea"/>
                        <a:ea typeface="+mn-ea"/>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視聴するサイトの</a:t>
                      </a:r>
                      <a:r>
                        <a:rPr kumimoji="1" lang="en-US" altLang="ja-JP" sz="900" b="0" i="0" u="none" strike="noStrike" kern="1200" cap="none" spc="0" normalizeH="0" baseline="0" noProof="0" dirty="0">
                          <a:ln>
                            <a:noFill/>
                          </a:ln>
                          <a:solidFill>
                            <a:prstClr val="black"/>
                          </a:solidFill>
                          <a:effectLst/>
                          <a:uLnTx/>
                          <a:uFillTx/>
                          <a:latin typeface="ＭＳ Ｐゴシック"/>
                          <a:ea typeface="+mn-ea"/>
                          <a:cs typeface="+mn-cs"/>
                        </a:rPr>
                        <a:t>URL</a:t>
                      </a: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をメールでお送りしますので、必ずご記入ください</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p>
                      <a:pPr algn="ctr"/>
                      <a:endParaRPr kumimoji="1" lang="ja-JP" altLang="en-US" sz="1200" dirty="0">
                        <a:latin typeface="+mn-ea"/>
                        <a:ea typeface="+mn-ea"/>
                      </a:endParaRPr>
                    </a:p>
                  </a:txBody>
                  <a:tcPr marL="103696" marR="103696" marT="54547" marB="54547"/>
                </a:tc>
                <a:tc hMerge="1">
                  <a:txBody>
                    <a:bodyPr/>
                    <a:lstStyle/>
                    <a:p>
                      <a:endParaRPr kumimoji="1" lang="ja-JP" altLang="en-US" sz="1000" dirty="0"/>
                    </a:p>
                  </a:txBody>
                  <a:tcPr marL="103696" marR="103696" marT="54547" marB="54547"/>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8388587"/>
                  </a:ext>
                </a:extLst>
              </a:tr>
              <a:tr h="10222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ライブ中継</a:t>
                      </a:r>
                      <a:b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br>
                      <a:b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br>
                      <a:b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b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　　オン・デマンド視聴</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可能期間</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6</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月</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28</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金</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　</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14</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00</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17</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00</a:t>
                      </a:r>
                      <a:b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b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7</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月</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日（月）～</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31</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日（水）</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marL="103696" marR="103696" marT="54547" marB="54547" anchor="ctr"/>
                </a:tc>
                <a:tc h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0006"/>
                  </a:ext>
                </a:extLst>
              </a:tr>
              <a:tr h="2663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mn-ea"/>
                        <a:ea typeface="+mn-ea"/>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marL="103696" marR="103696" marT="54547" marB="54547"/>
                </a:tc>
                <a:tc hMerge="1">
                  <a:txBody>
                    <a:bodyPr/>
                    <a:lstStyle/>
                    <a:p>
                      <a:endParaRPr kumimoji="1" lang="ja-JP" altLang="en-US" dirty="0"/>
                    </a:p>
                  </a:txBody>
                  <a:tcPr/>
                </a:tc>
                <a:tc gridSpan="2">
                  <a:txBody>
                    <a:bodyPr/>
                    <a:lstStyle/>
                    <a:p>
                      <a:pPr algn="ctr">
                        <a:lnSpc>
                          <a:spcPct val="150000"/>
                        </a:lnSpc>
                      </a:pPr>
                      <a:r>
                        <a:rPr kumimoji="1" lang="ja-JP" altLang="en-US" sz="1050" dirty="0">
                          <a:latin typeface="+mn-ea"/>
                          <a:ea typeface="+mn-ea"/>
                        </a:rPr>
                        <a:t>備考</a:t>
                      </a:r>
                    </a:p>
                  </a:txBody>
                  <a:tcPr marL="36000" marR="103696" marT="0" marB="54547">
                    <a:lnT w="12700" cap="flat" cmpd="sng" algn="ctr">
                      <a:solidFill>
                        <a:schemeClr val="tx1"/>
                      </a:solidFill>
                      <a:prstDash val="solid"/>
                      <a:round/>
                      <a:headEnd type="none" w="med" len="med"/>
                      <a:tailEnd type="none" w="med" len="med"/>
                    </a:lnT>
                  </a:tcPr>
                </a:tc>
                <a:tc hMerge="1">
                  <a:txBody>
                    <a:bodyPr/>
                    <a:lstStyle/>
                    <a:p>
                      <a:endParaRPr kumimoji="1" lang="ja-JP" altLang="en-US" sz="900" dirty="0"/>
                    </a:p>
                  </a:txBody>
                  <a:tcPr marL="103696" marR="103696" marT="54547" marB="54547">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r h="1835486">
                <a:tc gridSpan="6">
                  <a:txBody>
                    <a:bodyPr/>
                    <a:lstStyle/>
                    <a:p>
                      <a:pPr marL="0" indent="180975" algn="ctr"/>
                      <a:r>
                        <a:rPr kumimoji="1" lang="en-US" altLang="ja-JP" sz="1400" dirty="0"/>
                        <a:t>【 </a:t>
                      </a:r>
                      <a:r>
                        <a:rPr kumimoji="1" lang="ja-JP" altLang="en-US" sz="1400" dirty="0"/>
                        <a:t>事前登録費 </a:t>
                      </a:r>
                      <a:r>
                        <a:rPr kumimoji="1" lang="en-US" altLang="ja-JP" sz="1400" dirty="0"/>
                        <a:t>】</a:t>
                      </a:r>
                      <a:r>
                        <a:rPr kumimoji="1" lang="ja-JP" altLang="en-US" sz="1400" dirty="0"/>
                        <a:t>　協賛</a:t>
                      </a:r>
                      <a:r>
                        <a:rPr kumimoji="1" lang="ja-JP" altLang="en-US" sz="1800" dirty="0"/>
                        <a:t>・</a:t>
                      </a:r>
                      <a:r>
                        <a:rPr kumimoji="1" lang="ja-JP" altLang="en-US" sz="1400" dirty="0"/>
                        <a:t>協力団体会員：</a:t>
                      </a:r>
                      <a:r>
                        <a:rPr kumimoji="1" lang="en-US" altLang="ja-JP" sz="1400" dirty="0"/>
                        <a:t>6,600</a:t>
                      </a:r>
                      <a:r>
                        <a:rPr kumimoji="1" lang="ja-JP" altLang="en-US" sz="1400" dirty="0"/>
                        <a:t>円　　非会員：</a:t>
                      </a:r>
                      <a:r>
                        <a:rPr kumimoji="1" lang="en-US" altLang="ja-JP" sz="1400" dirty="0"/>
                        <a:t>13,200</a:t>
                      </a:r>
                      <a:r>
                        <a:rPr kumimoji="1" lang="ja-JP" altLang="en-US" sz="1400" dirty="0"/>
                        <a:t>円　　自治体職員：</a:t>
                      </a:r>
                      <a:r>
                        <a:rPr kumimoji="1" lang="en-US" altLang="ja-JP" sz="1400" dirty="0"/>
                        <a:t>4,400</a:t>
                      </a:r>
                      <a:r>
                        <a:rPr kumimoji="1" lang="ja-JP" altLang="en-US" sz="1400" dirty="0"/>
                        <a:t>円　　学生：</a:t>
                      </a:r>
                      <a:r>
                        <a:rPr kumimoji="1" lang="en-US" altLang="ja-JP" sz="1400" dirty="0"/>
                        <a:t>2,200</a:t>
                      </a:r>
                      <a:r>
                        <a:rPr kumimoji="1" lang="ja-JP" altLang="en-US" sz="1400" dirty="0"/>
                        <a:t>円</a:t>
                      </a:r>
                      <a:r>
                        <a:rPr kumimoji="1" lang="en-US" altLang="ja-JP" sz="1200" dirty="0"/>
                        <a:t>(</a:t>
                      </a:r>
                      <a:r>
                        <a:rPr kumimoji="1" lang="ja-JP" altLang="en-US" sz="1200" dirty="0"/>
                        <a:t>消費税込</a:t>
                      </a:r>
                      <a:r>
                        <a:rPr kumimoji="1" lang="en-US" altLang="ja-JP" sz="1200" dirty="0"/>
                        <a:t>)</a:t>
                      </a:r>
                      <a:r>
                        <a:rPr kumimoji="1" lang="ja-JP" altLang="en-US" sz="1200" dirty="0"/>
                        <a:t>　　　　</a:t>
                      </a:r>
                      <a:r>
                        <a:rPr kumimoji="1" lang="en-US" altLang="ja-JP" sz="1100" dirty="0"/>
                        <a:t>※</a:t>
                      </a:r>
                      <a:r>
                        <a:rPr kumimoji="1" lang="ja-JP" altLang="en-US" sz="1100" dirty="0"/>
                        <a:t>協賛・協力団体については下記にてご確認下さい。</a:t>
                      </a:r>
                      <a:endParaRPr kumimoji="1" lang="en-US" altLang="ja-JP" sz="1200" dirty="0"/>
                    </a:p>
                    <a:p>
                      <a:pPr marL="0" indent="180975" algn="l"/>
                      <a:r>
                        <a:rPr kumimoji="1" lang="en-US" altLang="ja-JP" sz="1600" dirty="0"/>
                        <a:t>【</a:t>
                      </a:r>
                      <a:r>
                        <a:rPr kumimoji="1" lang="ja-JP" altLang="en-US" sz="1600" dirty="0"/>
                        <a:t>お振り込み先</a:t>
                      </a:r>
                      <a:r>
                        <a:rPr kumimoji="1" lang="en-US" altLang="ja-JP" sz="1600" dirty="0"/>
                        <a:t>】</a:t>
                      </a:r>
                    </a:p>
                    <a:p>
                      <a:pPr marL="0" indent="180975" algn="l"/>
                      <a:r>
                        <a:rPr kumimoji="1" lang="ja-JP" altLang="en-US" sz="1600" dirty="0"/>
                        <a:t>　りそな銀行　芝支店（普）</a:t>
                      </a:r>
                      <a:r>
                        <a:rPr kumimoji="1" lang="en-US" altLang="ja-JP" sz="1600" dirty="0"/>
                        <a:t>1490768</a:t>
                      </a:r>
                      <a:r>
                        <a:rPr kumimoji="1" lang="ja-JP" altLang="en-US" sz="1600" dirty="0"/>
                        <a:t>　ｶ）ﾊｲｷﾌﾞﾂｺｳｶﾞｸｹﾝｷｭｳｼｮ　</a:t>
                      </a:r>
                      <a:r>
                        <a:rPr kumimoji="1" lang="ja-JP" altLang="en-US" sz="1000" dirty="0"/>
                        <a:t>振込手数料は参加者各自でご負担願います。</a:t>
                      </a:r>
                      <a:endParaRPr lang="en-US" altLang="ja-JP" sz="1400" dirty="0"/>
                    </a:p>
                    <a:p>
                      <a:pPr algn="l"/>
                      <a:r>
                        <a:rPr lang="ja-JP" altLang="en-US" sz="1400" dirty="0"/>
                        <a:t>　　　</a:t>
                      </a:r>
                      <a:r>
                        <a:rPr lang="en-US" altLang="ja-JP" sz="1400" dirty="0"/>
                        <a:t>※</a:t>
                      </a:r>
                      <a:r>
                        <a:rPr lang="ja-JP" altLang="en-US" sz="1400" dirty="0"/>
                        <a:t>お振込いただく際、</a:t>
                      </a:r>
                      <a:r>
                        <a:rPr lang="ja-JP" altLang="en-US" sz="1400" dirty="0">
                          <a:solidFill>
                            <a:srgbClr val="FF0000"/>
                          </a:solidFill>
                        </a:rPr>
                        <a:t>振込人名義は</a:t>
                      </a:r>
                      <a:r>
                        <a:rPr lang="ja-JP" altLang="en-US" sz="1600" dirty="0">
                          <a:solidFill>
                            <a:srgbClr val="FF0000"/>
                          </a:solidFill>
                        </a:rPr>
                        <a:t>「</a:t>
                      </a:r>
                      <a:r>
                        <a:rPr lang="ja-JP" altLang="en-US" sz="1400" b="1" dirty="0">
                          <a:solidFill>
                            <a:srgbClr val="FF0000"/>
                          </a:solidFill>
                        </a:rPr>
                        <a:t>受付番号＋申込者氏名</a:t>
                      </a:r>
                      <a:r>
                        <a:rPr lang="ja-JP" altLang="en-US" sz="1600" dirty="0">
                          <a:solidFill>
                            <a:srgbClr val="FF0000"/>
                          </a:solidFill>
                        </a:rPr>
                        <a:t>」</a:t>
                      </a:r>
                      <a:r>
                        <a:rPr lang="ja-JP" altLang="en-US" sz="1400" dirty="0"/>
                        <a:t>としてください。</a:t>
                      </a:r>
                      <a:r>
                        <a:rPr kumimoji="1" lang="ja-JP" altLang="en-US" sz="1400" dirty="0"/>
                        <a:t>　　　</a:t>
                      </a:r>
                      <a:endParaRPr kumimoji="1" lang="en-US" altLang="ja-JP" sz="1400" dirty="0"/>
                    </a:p>
                    <a:p>
                      <a:pPr algn="l"/>
                      <a:r>
                        <a:rPr kumimoji="1" lang="ja-JP" altLang="en-US" sz="1400" dirty="0"/>
                        <a:t>　　　</a:t>
                      </a:r>
                      <a:r>
                        <a:rPr kumimoji="1" lang="en-US" altLang="ja-JP" sz="1400" dirty="0"/>
                        <a:t>※</a:t>
                      </a:r>
                      <a:r>
                        <a:rPr kumimoji="1" lang="ja-JP" altLang="en-US" sz="1400" dirty="0"/>
                        <a:t>参加費は振込（</a:t>
                      </a:r>
                      <a:r>
                        <a:rPr kumimoji="1" lang="en-US" altLang="ja-JP" sz="1400" b="1" dirty="0">
                          <a:solidFill>
                            <a:srgbClr val="FF0000"/>
                          </a:solidFill>
                        </a:rPr>
                        <a:t>6</a:t>
                      </a:r>
                      <a:r>
                        <a:rPr kumimoji="1" lang="ja-JP" altLang="en-US" sz="1400" b="1" dirty="0">
                          <a:solidFill>
                            <a:srgbClr val="FF0000"/>
                          </a:solidFill>
                        </a:rPr>
                        <a:t>月</a:t>
                      </a:r>
                      <a:r>
                        <a:rPr kumimoji="1" lang="en-US" altLang="ja-JP" sz="1400" b="1" dirty="0">
                          <a:solidFill>
                            <a:srgbClr val="FF0000"/>
                          </a:solidFill>
                        </a:rPr>
                        <a:t>26</a:t>
                      </a:r>
                      <a:r>
                        <a:rPr kumimoji="1" lang="ja-JP" altLang="en-US" sz="1400" b="1" dirty="0">
                          <a:solidFill>
                            <a:srgbClr val="FF0000"/>
                          </a:solidFill>
                        </a:rPr>
                        <a:t>日（水）まで</a:t>
                      </a:r>
                      <a:r>
                        <a:rPr kumimoji="1" lang="ja-JP" altLang="en-US" sz="1400" dirty="0"/>
                        <a:t>にお手続きをお済ませください）にてお願いいたします。</a:t>
                      </a:r>
                      <a:endParaRPr kumimoji="1" lang="en-US" altLang="ja-JP" sz="1400" dirty="0"/>
                    </a:p>
                    <a:p>
                      <a:pPr algn="l"/>
                      <a:r>
                        <a:rPr kumimoji="1" lang="ja-JP" altLang="en-US" sz="1400" b="0" dirty="0">
                          <a:solidFill>
                            <a:schemeClr val="tx1"/>
                          </a:solidFill>
                        </a:rPr>
                        <a:t>　　　</a:t>
                      </a:r>
                      <a:r>
                        <a:rPr kumimoji="1" lang="en-US" altLang="ja-JP" sz="1400" b="0" dirty="0">
                          <a:solidFill>
                            <a:schemeClr val="tx1"/>
                          </a:solidFill>
                        </a:rPr>
                        <a:t>※</a:t>
                      </a:r>
                      <a:r>
                        <a:rPr kumimoji="1" lang="ja-JP" altLang="en-US" sz="1400" b="1" dirty="0">
                          <a:solidFill>
                            <a:schemeClr val="tx1"/>
                          </a:solidFill>
                        </a:rPr>
                        <a:t>個人名ではなく会社名振込になる場合は、振込業務担当者名・部署名、連絡先を必ずご記入下さい。</a:t>
                      </a:r>
                      <a:endParaRPr kumimoji="1" lang="en-US" altLang="ja-JP" sz="1400" b="1" dirty="0">
                        <a:solidFill>
                          <a:schemeClr val="tx1"/>
                        </a:solidFill>
                      </a:endParaRPr>
                    </a:p>
                    <a:p>
                      <a:pPr algn="l"/>
                      <a:r>
                        <a:rPr kumimoji="1" lang="ja-JP" altLang="en-US" sz="1400" b="0" dirty="0">
                          <a:solidFill>
                            <a:schemeClr val="tx1"/>
                          </a:solidFill>
                        </a:rPr>
                        <a:t>　　　</a:t>
                      </a:r>
                      <a:r>
                        <a:rPr lang="en-US" altLang="ja-JP" sz="1400" b="0" i="0" u="none" strike="noStrike" baseline="0" dirty="0">
                          <a:latin typeface="MS-Gothic"/>
                        </a:rPr>
                        <a:t>※</a:t>
                      </a:r>
                      <a:r>
                        <a:rPr lang="ja-JP" altLang="en-US" sz="1400" b="0" i="0" u="none" strike="noStrike" baseline="0" dirty="0">
                          <a:latin typeface="MS-PGothic"/>
                        </a:rPr>
                        <a:t>事前登録費振込後のキャンセル、事前登録費の返還はお受けできません。</a:t>
                      </a:r>
                      <a:endParaRPr lang="en-US" altLang="ja-JP" sz="1400" b="0" i="0" u="none" strike="noStrike" baseline="0" dirty="0">
                        <a:latin typeface="MS-PGothic"/>
                      </a:endParaRPr>
                    </a:p>
                    <a:p>
                      <a:pPr algn="l"/>
                      <a:r>
                        <a:rPr kumimoji="1" lang="ja-JP" altLang="en-US" sz="1400" b="0" i="0" u="none" strike="noStrike" baseline="0" dirty="0">
                          <a:solidFill>
                            <a:schemeClr val="tx1"/>
                          </a:solidFill>
                          <a:latin typeface="MS-PGothic"/>
                        </a:rPr>
                        <a:t>　　　</a:t>
                      </a:r>
                      <a:r>
                        <a:rPr lang="en-US" altLang="ja-JP" sz="1400" b="0" i="0" u="none" strike="noStrike" baseline="0" dirty="0">
                          <a:latin typeface="MS-Gothic"/>
                        </a:rPr>
                        <a:t>※</a:t>
                      </a:r>
                      <a:r>
                        <a:rPr lang="ja-JP" altLang="en-US" sz="1400" b="0" i="0" u="none" strike="noStrike" baseline="0" dirty="0">
                          <a:latin typeface="MS-PGothic"/>
                        </a:rPr>
                        <a:t>ご視聴にならなかった場合も、事前登録費の返還は致しませんので、ご了承下さい。</a:t>
                      </a:r>
                      <a:endParaRPr kumimoji="1" lang="en-US" altLang="ja-JP" sz="1400" b="0" dirty="0">
                        <a:solidFill>
                          <a:schemeClr val="tx1"/>
                        </a:solidFill>
                      </a:endParaRPr>
                    </a:p>
                  </a:txBody>
                  <a:tcPr marL="103696" marR="103696" marT="54547" marB="54547" anchor="ct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309585">
                <a:tc gridSpan="3">
                  <a:txBody>
                    <a:bodyPr/>
                    <a:lstStyle/>
                    <a:p>
                      <a:pPr algn="ctr"/>
                      <a:r>
                        <a:rPr kumimoji="1" lang="ja-JP" altLang="en-US" sz="1100" dirty="0"/>
                        <a:t>　振込業務担当者名・部署名</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100" dirty="0"/>
                        <a:t>　連絡先</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387396">
                <a:tc gridSpan="3">
                  <a:txBody>
                    <a:bodyPr/>
                    <a:lstStyle/>
                    <a:p>
                      <a:pPr algn="ctr"/>
                      <a:endParaRPr kumimoji="1" lang="ja-JP" altLang="en-US" sz="1300" baseline="0" dirty="0"/>
                    </a:p>
                  </a:txBody>
                  <a:tcPr marL="103696" marR="103696" marT="54547" marB="54547"/>
                </a:tc>
                <a:tc hMerge="1">
                  <a:txBody>
                    <a:bodyPr/>
                    <a:lstStyle/>
                    <a:p>
                      <a:endParaRPr kumimoji="1" lang="ja-JP" altLang="en-US" dirty="0"/>
                    </a:p>
                  </a:txBody>
                  <a:tcPr/>
                </a:tc>
                <a:tc hMerge="1">
                  <a:txBody>
                    <a:bodyPr/>
                    <a:lstStyle/>
                    <a:p>
                      <a:endParaRPr kumimoji="1" lang="ja-JP" altLang="en-US"/>
                    </a:p>
                  </a:txBody>
                  <a:tcPr/>
                </a:tc>
                <a:tc gridSpan="3">
                  <a:txBody>
                    <a:bodyPr/>
                    <a:lstStyle/>
                    <a:p>
                      <a:pPr algn="ctr"/>
                      <a:endParaRPr kumimoji="1" lang="ja-JP" altLang="en-US" sz="1300" baseline="0" dirty="0"/>
                    </a:p>
                  </a:txBody>
                  <a:tcPr marL="103696" marR="103696" marT="54547" marB="54547"/>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10011"/>
                  </a:ext>
                </a:extLst>
              </a:tr>
            </a:tbl>
          </a:graphicData>
        </a:graphic>
      </p:graphicFrame>
      <p:grpSp>
        <p:nvGrpSpPr>
          <p:cNvPr id="4154" name="グループ化 7"/>
          <p:cNvGrpSpPr>
            <a:grpSpLocks/>
          </p:cNvGrpSpPr>
          <p:nvPr/>
        </p:nvGrpSpPr>
        <p:grpSpPr bwMode="auto">
          <a:xfrm>
            <a:off x="458173" y="2322066"/>
            <a:ext cx="9514850" cy="335855"/>
            <a:chOff x="-243408" y="827584"/>
            <a:chExt cx="6858000" cy="360040"/>
          </a:xfrm>
        </p:grpSpPr>
        <p:sp>
          <p:nvSpPr>
            <p:cNvPr id="9" name="正方形/長方形 8"/>
            <p:cNvSpPr/>
            <p:nvPr/>
          </p:nvSpPr>
          <p:spPr>
            <a:xfrm>
              <a:off x="-243408" y="827584"/>
              <a:ext cx="6858000" cy="36004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900" b="1" i="0" u="none" strike="noStrike" kern="1200" cap="none" spc="0" normalizeH="0" baseline="0" noProof="0" dirty="0">
                <a:ln>
                  <a:noFill/>
                </a:ln>
                <a:solidFill>
                  <a:prstClr val="white"/>
                </a:solidFill>
                <a:effectLst/>
                <a:uLnTx/>
                <a:uFillTx/>
                <a:latin typeface="Arial"/>
                <a:ea typeface="ＭＳ Ｐゴシック"/>
                <a:cs typeface="+mn-cs"/>
              </a:endParaRPr>
            </a:p>
          </p:txBody>
        </p:sp>
        <p:sp>
          <p:nvSpPr>
            <p:cNvPr id="10" name="Text Box 2"/>
            <p:cNvSpPr txBox="1">
              <a:spLocks noChangeArrowheads="1"/>
            </p:cNvSpPr>
            <p:nvPr/>
          </p:nvSpPr>
          <p:spPr bwMode="auto">
            <a:xfrm>
              <a:off x="-243408" y="827584"/>
              <a:ext cx="6858000" cy="360040"/>
            </a:xfrm>
            <a:prstGeom prst="rect">
              <a:avLst/>
            </a:prstGeom>
            <a:noFill/>
            <a:ln w="9525">
              <a:noFill/>
              <a:miter lim="800000"/>
              <a:headEnd/>
              <a:tailEnd/>
            </a:ln>
          </p:spPr>
          <p:txBody>
            <a:bodyPr lIns="74295" tIns="8890" rIns="74295" bIns="889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900" b="1" i="0" u="none" strike="noStrike" kern="1200" cap="none" spc="0" normalizeH="0" baseline="0" noProof="0" dirty="0">
                  <a:ln>
                    <a:noFill/>
                  </a:ln>
                  <a:solidFill>
                    <a:prstClr val="white"/>
                  </a:solidFill>
                  <a:effectLst/>
                  <a:uLnTx/>
                  <a:uFillTx/>
                  <a:latin typeface="ＭＳ Ｐゴシック"/>
                  <a:ea typeface="ＭＳ Ｐゴシック" pitchFamily="50" charset="-128"/>
                  <a:cs typeface="ＭＳ Ｐゴシック" pitchFamily="50" charset="-128"/>
                </a:rPr>
                <a:t>事前登録申込用紙</a:t>
              </a:r>
            </a:p>
          </p:txBody>
        </p:sp>
      </p:grpSp>
      <p:sp>
        <p:nvSpPr>
          <p:cNvPr id="3" name="正方形/長方形 2"/>
          <p:cNvSpPr/>
          <p:nvPr/>
        </p:nvSpPr>
        <p:spPr>
          <a:xfrm>
            <a:off x="654538" y="12794957"/>
            <a:ext cx="9001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お知らせいただいた個人情報は、ご本人の承諾を得ない限り、本シンポジウムの運営（本シンポジウムに関するご連絡やお問合せに対する情報提供を含む）、及び今後のシンポジウム、セミナーなどのご案内のために必要な範囲以外では利用いたしません。</a:t>
            </a:r>
          </a:p>
        </p:txBody>
      </p:sp>
      <p:sp>
        <p:nvSpPr>
          <p:cNvPr id="21" name="正方形/長方形 20">
            <a:extLst>
              <a:ext uri="{FF2B5EF4-FFF2-40B4-BE49-F238E27FC236}">
                <a16:creationId xmlns:a16="http://schemas.microsoft.com/office/drawing/2014/main" id="{5CC2BEB3-52CC-4331-973C-034C8DDEFBB8}"/>
              </a:ext>
            </a:extLst>
          </p:cNvPr>
          <p:cNvSpPr/>
          <p:nvPr/>
        </p:nvSpPr>
        <p:spPr>
          <a:xfrm>
            <a:off x="5952360" y="1096403"/>
            <a:ext cx="4030456" cy="1261884"/>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b="1" dirty="0">
                <a:solidFill>
                  <a:prstClr val="black"/>
                </a:solidFill>
                <a:latin typeface="Arial"/>
                <a:ea typeface="ＭＳ Ｐゴシック"/>
              </a:rPr>
              <a:t>弊社</a:t>
            </a:r>
            <a:r>
              <a:rPr lang="en-US" altLang="ja-JP" sz="1600" b="1" dirty="0">
                <a:solidFill>
                  <a:prstClr val="black"/>
                </a:solidFill>
                <a:latin typeface="Arial"/>
                <a:ea typeface="ＭＳ Ｐゴシック"/>
              </a:rPr>
              <a:t>HP</a:t>
            </a:r>
            <a:r>
              <a:rPr lang="ja-JP" altLang="en-US" sz="1600" b="1" dirty="0">
                <a:solidFill>
                  <a:prstClr val="black"/>
                </a:solidFill>
                <a:latin typeface="Arial"/>
                <a:ea typeface="ＭＳ Ｐゴシック"/>
              </a:rPr>
              <a:t>上、もしくは、メール添付のご案内を</a:t>
            </a:r>
            <a:endParaRPr lang="en-US" altLang="ja-JP" sz="1600" b="1" dirty="0">
              <a:solidFill>
                <a:prstClr val="black"/>
              </a:solidFill>
              <a:latin typeface="Arial"/>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b="1" dirty="0">
                <a:solidFill>
                  <a:prstClr val="black"/>
                </a:solidFill>
                <a:latin typeface="Arial"/>
                <a:ea typeface="ＭＳ Ｐゴシック"/>
              </a:rPr>
              <a:t>ご覧いただき、申込用紙にご記入の上、</a:t>
            </a:r>
            <a:endParaRPr lang="en-US" altLang="ja-JP" sz="1600" b="1" dirty="0">
              <a:solidFill>
                <a:prstClr val="black"/>
              </a:solidFill>
              <a:latin typeface="Arial"/>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Arial"/>
                <a:ea typeface="ＭＳ Ｐゴシック"/>
                <a:cs typeface="+mn-cs"/>
              </a:rPr>
              <a:t>メール添付にてご返送ください。　　</a:t>
            </a:r>
            <a:r>
              <a:rPr kumimoji="1" lang="en-US" altLang="ja-JP" sz="1600" b="1" i="0" u="none" strike="noStrike" kern="1200" cap="none" spc="0" normalizeH="0" baseline="0" noProof="0" dirty="0">
                <a:ln>
                  <a:noFill/>
                </a:ln>
                <a:solidFill>
                  <a:prstClr val="black"/>
                </a:solidFill>
                <a:effectLst/>
                <a:uLnTx/>
                <a:uFillTx/>
                <a:latin typeface="Arial"/>
                <a:ea typeface="ＭＳ Ｐゴシック"/>
                <a:cs typeface="+mn-cs"/>
                <a:hlinkClick r:id="rId3"/>
              </a:rPr>
              <a:t>info@riswme.co.jp</a:t>
            </a:r>
            <a:endParaRPr kumimoji="1" lang="en-US" altLang="ja-JP" sz="1600" b="1" i="0" u="none" strike="noStrike" kern="1200" cap="none" spc="0" normalizeH="0" baseline="0" noProof="0" dirty="0">
              <a:ln>
                <a:noFill/>
              </a:ln>
              <a:solidFill>
                <a:prstClr val="black"/>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1" i="0" u="sng" strike="noStrike" kern="1200" cap="none" spc="0" normalizeH="0" baseline="0" noProof="0" dirty="0">
              <a:ln>
                <a:noFill/>
              </a:ln>
              <a:solidFill>
                <a:prstClr val="black"/>
              </a:solidFill>
              <a:effectLst/>
              <a:uLnTx/>
              <a:uFillTx/>
              <a:latin typeface="Arial"/>
              <a:ea typeface="ＭＳ Ｐゴシック"/>
              <a:cs typeface="+mn-cs"/>
            </a:endParaRPr>
          </a:p>
        </p:txBody>
      </p:sp>
      <p:sp>
        <p:nvSpPr>
          <p:cNvPr id="5" name="正方形/長方形 4">
            <a:extLst>
              <a:ext uri="{FF2B5EF4-FFF2-40B4-BE49-F238E27FC236}">
                <a16:creationId xmlns:a16="http://schemas.microsoft.com/office/drawing/2014/main" id="{5C41793F-D1E0-4EAF-943F-1E1917D646C5}"/>
              </a:ext>
            </a:extLst>
          </p:cNvPr>
          <p:cNvSpPr/>
          <p:nvPr/>
        </p:nvSpPr>
        <p:spPr>
          <a:xfrm>
            <a:off x="543750" y="11482759"/>
            <a:ext cx="9793088" cy="1200329"/>
          </a:xfrm>
          <a:prstGeom prst="rect">
            <a:avLst/>
          </a:prstGeom>
        </p:spPr>
        <p:txBody>
          <a:bodyPr wrap="square">
            <a:spAutoFit/>
          </a:bodyPr>
          <a:lstStyle/>
          <a:p>
            <a:pPr marL="803275" marR="0" lvl="0" indent="-803275"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協賛</a:t>
            </a: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団体</a:t>
            </a:r>
            <a:r>
              <a:rPr kumimoji="1" lang="ja-JP" altLang="en-US" sz="11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3R</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研究財団</a:t>
            </a:r>
            <a:r>
              <a:rPr lang="ja-JP" altLang="en-US" sz="1100" dirty="0">
                <a:solidFill>
                  <a:prstClr val="black"/>
                </a:solidFill>
                <a:sym typeface="Wingdings" pitchFamily="2" charset="2"/>
              </a:rPr>
              <a:t>　</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産業廃棄物処理事業振興財団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環境衛生施設維持管理業協会</a:t>
            </a:r>
            <a:b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br>
            <a:endPar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endParaRPr>
          </a:p>
          <a:p>
            <a:pPr marL="803275" indent="-803275">
              <a:defRPr/>
            </a:pP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協力団体</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日本環境衛生センター　</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公社</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全国産業資源循環連合会　</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日本産業廃棄物処理振興センター</a:t>
            </a:r>
            <a:r>
              <a:rPr lang="ja-JP" altLang="en-US" sz="1100" dirty="0">
                <a:solidFill>
                  <a:prstClr val="black"/>
                </a:solidFill>
                <a:sym typeface="Wingdings" pitchFamily="2" charset="2"/>
              </a:rPr>
              <a:t>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プラスチック循環利用協会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日本環境衛生施設工業会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廃棄物資源循環学会</a:t>
            </a:r>
            <a:r>
              <a:rPr lang="ja-JP" altLang="en-US" sz="1100" dirty="0">
                <a:solidFill>
                  <a:prstClr val="black"/>
                </a:solidFill>
                <a:sym typeface="Wingdings" pitchFamily="2" charset="2"/>
              </a:rPr>
              <a:t>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全国都市清掃会議</a:t>
            </a:r>
            <a:r>
              <a:rPr lang="ja-JP" altLang="en-US" sz="1100" dirty="0">
                <a:solidFill>
                  <a:prstClr val="black"/>
                </a:solidFill>
                <a:sym typeface="Wingdings" pitchFamily="2" charset="2"/>
              </a:rPr>
              <a:t>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日本産業機械工業会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持続可能社会推進コンサルタント協会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廃棄物処理施設技術管理協会　ごみ焼却余熱有効利用促進市町村等連絡協議会　　　　　　　　　有害・医療廃棄物研究会</a:t>
            </a:r>
            <a:r>
              <a:rPr lang="ja-JP" altLang="en-US" sz="1100" dirty="0">
                <a:solidFill>
                  <a:prstClr val="black"/>
                </a:solidFill>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産業廃棄物処理業経営塾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OB</a:t>
            </a:r>
            <a:r>
              <a:rPr lang="ja-JP" altLang="en-US" sz="1100">
                <a:solidFill>
                  <a:prstClr val="black"/>
                </a:solidFill>
                <a:sym typeface="Wingdings" pitchFamily="2" charset="2"/>
              </a:rPr>
              <a:t>会　</a:t>
            </a:r>
            <a:r>
              <a:rPr kumimoji="1" lang="ja-JP" altLang="en-US" sz="1100" i="0" u="none" strike="noStrike" kern="1200" cap="none" spc="0" normalizeH="0" baseline="0" noProof="0">
                <a:ln>
                  <a:noFill/>
                </a:ln>
                <a:solidFill>
                  <a:prstClr val="black"/>
                </a:solidFill>
                <a:effectLst/>
                <a:uLnTx/>
                <a:uFillTx/>
                <a:latin typeface="Arial" charset="0"/>
                <a:ea typeface="ＭＳ Ｐゴシック" pitchFamily="50" charset="-128"/>
                <a:cs typeface="+mn-cs"/>
                <a:sym typeface="Wingdings" pitchFamily="2" charset="2"/>
              </a:rPr>
              <a:t>フォーラム</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環境塾・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NPO</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法人都市環境フォーラム　</a:t>
            </a:r>
          </a:p>
        </p:txBody>
      </p:sp>
      <p:sp>
        <p:nvSpPr>
          <p:cNvPr id="2" name="テキスト ボックス 1">
            <a:extLst>
              <a:ext uri="{FF2B5EF4-FFF2-40B4-BE49-F238E27FC236}">
                <a16:creationId xmlns:a16="http://schemas.microsoft.com/office/drawing/2014/main" id="{88ECF642-8636-478B-9A83-EFB6968B41B4}"/>
              </a:ext>
            </a:extLst>
          </p:cNvPr>
          <p:cNvSpPr txBox="1"/>
          <p:nvPr/>
        </p:nvSpPr>
        <p:spPr>
          <a:xfrm>
            <a:off x="467966" y="336011"/>
            <a:ext cx="9793088" cy="523220"/>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2024</a:t>
            </a:r>
            <a:r>
              <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年</a:t>
            </a:r>
            <a:r>
              <a:rPr lang="ja-JP" altLang="en-US" sz="2400" b="1" dirty="0">
                <a:solidFill>
                  <a:prstClr val="black"/>
                </a:solidFill>
              </a:rPr>
              <a:t>春</a:t>
            </a:r>
            <a:r>
              <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シンポジウム</a:t>
            </a:r>
            <a:r>
              <a:rPr kumimoji="1" lang="en-US" altLang="ja-JP" sz="28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Web</a:t>
            </a:r>
            <a:r>
              <a:rPr kumimoji="1" lang="ja-JP" altLang="en-US" sz="28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ライブ中継視聴の事前登録申込用紙</a:t>
            </a:r>
            <a:endPar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p:txBody>
      </p:sp>
      <p:sp>
        <p:nvSpPr>
          <p:cNvPr id="8" name="テキスト ボックス 7">
            <a:extLst>
              <a:ext uri="{FF2B5EF4-FFF2-40B4-BE49-F238E27FC236}">
                <a16:creationId xmlns:a16="http://schemas.microsoft.com/office/drawing/2014/main" id="{5477DD77-FA21-48F4-A8AA-4A3488D16B03}"/>
              </a:ext>
            </a:extLst>
          </p:cNvPr>
          <p:cNvSpPr txBox="1"/>
          <p:nvPr/>
        </p:nvSpPr>
        <p:spPr>
          <a:xfrm>
            <a:off x="613974" y="1057306"/>
            <a:ext cx="5176322" cy="707886"/>
          </a:xfrm>
          <a:prstGeom prst="rect">
            <a:avLst/>
          </a:prstGeom>
          <a:noFill/>
          <a:ln w="38100">
            <a:solidFill>
              <a:srgbClr val="FF0000"/>
            </a:solid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事前登録いただくと、ライブ中継・オンデマンド視聴と資料をダウンロードしていただけます。</a:t>
            </a:r>
          </a:p>
        </p:txBody>
      </p:sp>
    </p:spTree>
  </p:cSld>
  <p:clrMapOvr>
    <a:masterClrMapping/>
  </p:clrMapOvr>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9690</TotalTime>
  <Words>605</Words>
  <Application>Microsoft Office PowerPoint</Application>
  <PresentationFormat>ユーザー設定</PresentationFormat>
  <Paragraphs>62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MS-Gothic</vt:lpstr>
      <vt:lpstr>MS-PGothic</vt:lpstr>
      <vt:lpstr>Arial</vt:lpstr>
      <vt:lpstr>Wingdings</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fukuike</dc:creator>
  <cp:lastModifiedBy>季子 石井</cp:lastModifiedBy>
  <cp:revision>533</cp:revision>
  <cp:lastPrinted>2020-09-25T05:09:36Z</cp:lastPrinted>
  <dcterms:created xsi:type="dcterms:W3CDTF">2008-06-03T11:31:49Z</dcterms:created>
  <dcterms:modified xsi:type="dcterms:W3CDTF">2024-04-09T01:11:00Z</dcterms:modified>
</cp:coreProperties>
</file>